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7" r:id="rId2"/>
    <p:sldId id="336" r:id="rId3"/>
    <p:sldId id="266" r:id="rId4"/>
    <p:sldId id="258" r:id="rId5"/>
    <p:sldId id="267" r:id="rId6"/>
    <p:sldId id="268" r:id="rId7"/>
    <p:sldId id="33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4" r:id="rId16"/>
    <p:sldId id="334" r:id="rId17"/>
    <p:sldId id="300" r:id="rId18"/>
    <p:sldId id="301" r:id="rId19"/>
    <p:sldId id="302" r:id="rId20"/>
    <p:sldId id="303" r:id="rId21"/>
    <p:sldId id="319" r:id="rId22"/>
    <p:sldId id="270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1" r:id="rId31"/>
    <p:sldId id="290" r:id="rId32"/>
    <p:sldId id="318" r:id="rId33"/>
    <p:sldId id="269" r:id="rId34"/>
    <p:sldId id="272" r:id="rId35"/>
    <p:sldId id="273" r:id="rId36"/>
    <p:sldId id="274" r:id="rId37"/>
    <p:sldId id="275" r:id="rId38"/>
    <p:sldId id="276" r:id="rId39"/>
    <p:sldId id="278" r:id="rId40"/>
    <p:sldId id="277" r:id="rId41"/>
    <p:sldId id="279" r:id="rId42"/>
    <p:sldId id="329" r:id="rId43"/>
    <p:sldId id="280" r:id="rId44"/>
    <p:sldId id="330" r:id="rId45"/>
    <p:sldId id="316" r:id="rId46"/>
    <p:sldId id="271" r:id="rId47"/>
    <p:sldId id="282" r:id="rId48"/>
    <p:sldId id="333" r:id="rId49"/>
    <p:sldId id="306" r:id="rId50"/>
    <p:sldId id="307" r:id="rId51"/>
    <p:sldId id="308" r:id="rId52"/>
    <p:sldId id="312" r:id="rId53"/>
    <p:sldId id="310" r:id="rId54"/>
    <p:sldId id="311" r:id="rId55"/>
    <p:sldId id="331" r:id="rId56"/>
    <p:sldId id="313" r:id="rId57"/>
    <p:sldId id="315" r:id="rId58"/>
    <p:sldId id="314" r:id="rId59"/>
    <p:sldId id="335" r:id="rId60"/>
    <p:sldId id="317" r:id="rId61"/>
    <p:sldId id="327" r:id="rId62"/>
    <p:sldId id="321" r:id="rId63"/>
    <p:sldId id="322" r:id="rId64"/>
    <p:sldId id="323" r:id="rId65"/>
    <p:sldId id="325" r:id="rId66"/>
    <p:sldId id="326" r:id="rId67"/>
    <p:sldId id="328" r:id="rId68"/>
    <p:sldId id="337" r:id="rId6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296"/>
    <a:srgbClr val="00BC55"/>
    <a:srgbClr val="00CC5C"/>
    <a:srgbClr val="66FF66"/>
    <a:srgbClr val="5A0B6F"/>
    <a:srgbClr val="2CC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4810" autoAdjust="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 smtClean="0"/>
              <a:t>Consommation </a:t>
            </a:r>
            <a:r>
              <a:rPr lang="fr-FR" dirty="0" err="1" smtClean="0"/>
              <a:t>WatchRobot</a:t>
            </a:r>
            <a:r>
              <a:rPr lang="fr-FR" dirty="0" smtClean="0"/>
              <a:t> en Ampères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2.0322896117758168E-2"/>
          <c:y val="0.12240733839578585"/>
          <c:w val="0.95935420776448366"/>
          <c:h val="0.67574086976246805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moteurs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consommation</c:v>
                </c:pt>
              </c:strCache>
            </c:strRef>
          </c:cat>
          <c:val>
            <c:numRef>
              <c:f>Feuil1!$B$2</c:f>
              <c:numCache>
                <c:formatCode>General</c:formatCode>
                <c:ptCount val="1"/>
                <c:pt idx="0">
                  <c:v>1.1000000000000001</c:v>
                </c:pt>
              </c:numCache>
            </c:numRef>
          </c:val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Raspberry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consommation</c:v>
                </c:pt>
              </c:strCache>
            </c:strRef>
          </c:cat>
          <c:val>
            <c:numRef>
              <c:f>Feuil1!$C$2</c:f>
              <c:numCache>
                <c:formatCode>General</c:formatCode>
                <c:ptCount val="1"/>
                <c:pt idx="0">
                  <c:v>0.45</c:v>
                </c:pt>
              </c:numCache>
            </c:numRef>
          </c:val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Clé Wifi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consommation</c:v>
                </c:pt>
              </c:strCache>
            </c:strRef>
          </c:cat>
          <c:val>
            <c:numRef>
              <c:f>Feuil1!$D$2</c:f>
              <c:numCache>
                <c:formatCode>General</c:formatCode>
                <c:ptCount val="1"/>
                <c:pt idx="0">
                  <c:v>0.2</c:v>
                </c:pt>
              </c:numCache>
            </c:numRef>
          </c:val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micro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consommation</c:v>
                </c:pt>
              </c:strCache>
            </c:strRef>
          </c:cat>
          <c:val>
            <c:numRef>
              <c:f>Feuil1!$E$2</c:f>
              <c:numCache>
                <c:formatCode>General</c:formatCode>
                <c:ptCount val="1"/>
                <c:pt idx="0">
                  <c:v>2.5000000000000001E-2</c:v>
                </c:pt>
              </c:numCache>
            </c:numRef>
          </c:val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caméra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consommation</c:v>
                </c:pt>
              </c:strCache>
            </c:strRef>
          </c:cat>
          <c:val>
            <c:numRef>
              <c:f>Feuil1!$F$2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servomoteurs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consommation</c:v>
                </c:pt>
              </c:strCache>
            </c:strRef>
          </c:cat>
          <c:val>
            <c:numRef>
              <c:f>Feuil1!$G$2</c:f>
              <c:numCache>
                <c:formatCode>General</c:formatCode>
                <c:ptCount val="1"/>
                <c:pt idx="0">
                  <c:v>2.5000000000000001E-2</c:v>
                </c:pt>
              </c:numCache>
            </c:numRef>
          </c:val>
        </c:ser>
        <c:ser>
          <c:idx val="6"/>
          <c:order val="6"/>
          <c:tx>
            <c:strRef>
              <c:f>Feuil1!$H$1</c:f>
              <c:strCache>
                <c:ptCount val="1"/>
                <c:pt idx="0">
                  <c:v>Leds éclairage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</c:f>
              <c:strCache>
                <c:ptCount val="1"/>
                <c:pt idx="0">
                  <c:v>consommation</c:v>
                </c:pt>
              </c:strCache>
            </c:strRef>
          </c:cat>
          <c:val>
            <c:numRef>
              <c:f>Feuil1!$H$2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7413616"/>
        <c:axId val="237414176"/>
      </c:barChart>
      <c:catAx>
        <c:axId val="237413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7414176"/>
        <c:crosses val="autoZero"/>
        <c:auto val="1"/>
        <c:lblAlgn val="ctr"/>
        <c:lblOffset val="100"/>
        <c:noMultiLvlLbl val="0"/>
      </c:catAx>
      <c:valAx>
        <c:axId val="237414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37413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3284509592440042E-3"/>
          <c:y val="0.81389568503335963"/>
          <c:w val="0.97121239724381503"/>
          <c:h val="0.186104314966640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9521E4-6E9D-4491-992E-2FDA47A2FF0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8CA869A-5D23-4081-9E0A-88575269DB41}">
      <dgm:prSet phldrT="[Texte]"/>
      <dgm:spPr>
        <a:xfrm rot="5400000">
          <a:off x="-143050" y="145278"/>
          <a:ext cx="953672" cy="667570"/>
        </a:xfrm>
        <a:solidFill>
          <a:srgbClr val="B01513"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E92A72CC-140B-47A7-BAD9-CDC2B7EDFBA4}" type="parTrans" cxnId="{4AC75287-F3E8-4B3A-81F4-8CBC32F86D45}">
      <dgm:prSet/>
      <dgm:spPr/>
      <dgm:t>
        <a:bodyPr/>
        <a:lstStyle/>
        <a:p>
          <a:endParaRPr lang="fr-FR"/>
        </a:p>
      </dgm:t>
    </dgm:pt>
    <dgm:pt modelId="{91196772-14D9-4CB6-94D8-F436D3795BDC}" type="sibTrans" cxnId="{4AC75287-F3E8-4B3A-81F4-8CBC32F86D45}">
      <dgm:prSet/>
      <dgm:spPr/>
      <dgm:t>
        <a:bodyPr/>
        <a:lstStyle/>
        <a:p>
          <a:endParaRPr lang="fr-FR"/>
        </a:p>
      </dgm:t>
    </dgm:pt>
    <dgm:pt modelId="{3E4ACFAD-D733-4B6E-829A-858843C82C88}">
      <dgm:prSet phldrT="[Texte]"/>
      <dgm:spPr>
        <a:xfrm rot="5400000">
          <a:off x="3374002" y="-2704204"/>
          <a:ext cx="619886" cy="603275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Instructions (via joystick) depuis page web envoyées à une page </a:t>
          </a:r>
          <a:r>
            <a:rPr lang="fr-FR" dirty="0" smtClean="0">
              <a:solidFill>
                <a:srgbClr val="00B0F0"/>
              </a:solidFill>
              <a:latin typeface="Century Gothic" panose="020B0502020202020204"/>
              <a:ea typeface="+mn-ea"/>
              <a:cs typeface="+mn-cs"/>
            </a:rPr>
            <a:t>PHP</a:t>
          </a:r>
          <a:endParaRPr lang="fr-FR" dirty="0">
            <a:solidFill>
              <a:srgbClr val="00B0F0"/>
            </a:solidFill>
            <a:latin typeface="Century Gothic" panose="020B0502020202020204"/>
            <a:ea typeface="+mn-ea"/>
            <a:cs typeface="+mn-cs"/>
          </a:endParaRPr>
        </a:p>
      </dgm:t>
    </dgm:pt>
    <dgm:pt modelId="{934EAACD-74E4-41A3-A23C-E20D4D3D02F4}" type="parTrans" cxnId="{77EBA3D5-57A8-466F-8962-62F5C2F07D8D}">
      <dgm:prSet/>
      <dgm:spPr/>
      <dgm:t>
        <a:bodyPr/>
        <a:lstStyle/>
        <a:p>
          <a:endParaRPr lang="fr-FR"/>
        </a:p>
      </dgm:t>
    </dgm:pt>
    <dgm:pt modelId="{7B566615-74C6-4FB9-8388-E556B41DB6EE}" type="sibTrans" cxnId="{77EBA3D5-57A8-466F-8962-62F5C2F07D8D}">
      <dgm:prSet/>
      <dgm:spPr/>
      <dgm:t>
        <a:bodyPr/>
        <a:lstStyle/>
        <a:p>
          <a:endParaRPr lang="fr-FR"/>
        </a:p>
      </dgm:t>
    </dgm:pt>
    <dgm:pt modelId="{A72B10A1-7176-4025-A1F8-0F7A5E2164D4}">
      <dgm:prSet phldrT="[Texte]"/>
      <dgm:spPr>
        <a:xfrm rot="5400000">
          <a:off x="3374002" y="-1869412"/>
          <a:ext cx="619886" cy="603275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La page </a:t>
          </a:r>
          <a:r>
            <a:rPr lang="fr-FR" dirty="0" smtClean="0">
              <a:solidFill>
                <a:srgbClr val="00B0F0"/>
              </a:solidFill>
              <a:latin typeface="Century Gothic" panose="020B0502020202020204"/>
              <a:ea typeface="+mn-ea"/>
              <a:cs typeface="+mn-cs"/>
            </a:rPr>
            <a:t>PHP</a:t>
          </a:r>
          <a:r>
            <a:rPr lang="fr-FR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 modifie un fichier </a:t>
          </a:r>
          <a:r>
            <a:rPr lang="fr-FR" dirty="0" smtClean="0">
              <a:solidFill>
                <a:srgbClr val="00B050"/>
              </a:solidFill>
              <a:latin typeface="Century Gothic" panose="020B0502020202020204"/>
              <a:ea typeface="+mn-ea"/>
              <a:cs typeface="+mn-cs"/>
            </a:rPr>
            <a:t>JSON</a:t>
          </a:r>
          <a:r>
            <a:rPr lang="fr-FR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, hébergé sur le serveur web, donc sur la </a:t>
          </a:r>
          <a:r>
            <a:rPr lang="fr-FR" dirty="0" err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raspberry</a:t>
          </a:r>
          <a:endParaRPr lang="fr-FR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 panose="020B0502020202020204"/>
            <a:ea typeface="+mn-ea"/>
            <a:cs typeface="+mn-cs"/>
          </a:endParaRPr>
        </a:p>
      </dgm:t>
    </dgm:pt>
    <dgm:pt modelId="{2C8F8F5E-D622-429D-8A2C-BD83BAFC69CD}" type="parTrans" cxnId="{02574618-217C-4D0A-8669-8098A4FFA8C5}">
      <dgm:prSet/>
      <dgm:spPr/>
      <dgm:t>
        <a:bodyPr/>
        <a:lstStyle/>
        <a:p>
          <a:endParaRPr lang="fr-FR"/>
        </a:p>
      </dgm:t>
    </dgm:pt>
    <dgm:pt modelId="{480BAEF6-75AE-485D-B79E-261A0F64210D}" type="sibTrans" cxnId="{02574618-217C-4D0A-8669-8098A4FFA8C5}">
      <dgm:prSet/>
      <dgm:spPr/>
      <dgm:t>
        <a:bodyPr/>
        <a:lstStyle/>
        <a:p>
          <a:endParaRPr lang="fr-FR"/>
        </a:p>
      </dgm:t>
    </dgm:pt>
    <dgm:pt modelId="{97E75187-0BFD-4D9B-AC76-2689E8CDF994}">
      <dgm:prSet phldrT="[Texte]"/>
      <dgm:spPr>
        <a:xfrm rot="5400000">
          <a:off x="-143050" y="1814862"/>
          <a:ext cx="953672" cy="667570"/>
        </a:xfrm>
        <a:solidFill>
          <a:srgbClr val="B01513"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10F1D27A-2AEB-4006-AC37-DCB00E2DD7BF}" type="parTrans" cxnId="{5382E4E3-1B72-4B84-9679-F25984EA2FF9}">
      <dgm:prSet/>
      <dgm:spPr/>
      <dgm:t>
        <a:bodyPr/>
        <a:lstStyle/>
        <a:p>
          <a:endParaRPr lang="fr-FR"/>
        </a:p>
      </dgm:t>
    </dgm:pt>
    <dgm:pt modelId="{EF1715D4-DCF4-4440-94FF-519FA19A2433}" type="sibTrans" cxnId="{5382E4E3-1B72-4B84-9679-F25984EA2FF9}">
      <dgm:prSet/>
      <dgm:spPr/>
      <dgm:t>
        <a:bodyPr/>
        <a:lstStyle/>
        <a:p>
          <a:endParaRPr lang="fr-FR"/>
        </a:p>
      </dgm:t>
    </dgm:pt>
    <dgm:pt modelId="{EA479F09-B054-4E5E-88FB-E67A9B9E6B40}">
      <dgm:prSet phldrT="[Texte]"/>
      <dgm:spPr>
        <a:xfrm rot="5400000">
          <a:off x="3374002" y="-1034620"/>
          <a:ext cx="619886" cy="603275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Appel du fichier </a:t>
          </a:r>
          <a:r>
            <a:rPr lang="fr-FR" dirty="0" smtClean="0">
              <a:solidFill>
                <a:srgbClr val="00B050"/>
              </a:solidFill>
              <a:latin typeface="Century Gothic" panose="020B0502020202020204"/>
              <a:ea typeface="+mn-ea"/>
              <a:cs typeface="+mn-cs"/>
            </a:rPr>
            <a:t>JSON</a:t>
          </a:r>
          <a:r>
            <a:rPr lang="fr-FR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 par notre programme en </a:t>
          </a:r>
          <a:r>
            <a:rPr lang="fr-FR" dirty="0" smtClean="0">
              <a:solidFill>
                <a:srgbClr val="FF0000"/>
              </a:solidFill>
              <a:latin typeface="Century Gothic" panose="020B0502020202020204"/>
              <a:ea typeface="+mn-ea"/>
              <a:cs typeface="+mn-cs"/>
            </a:rPr>
            <a:t>Python</a:t>
          </a:r>
          <a:endParaRPr lang="fr-FR" dirty="0">
            <a:solidFill>
              <a:srgbClr val="FF0000"/>
            </a:solidFill>
            <a:latin typeface="Century Gothic" panose="020B0502020202020204"/>
            <a:ea typeface="+mn-ea"/>
            <a:cs typeface="+mn-cs"/>
          </a:endParaRPr>
        </a:p>
      </dgm:t>
    </dgm:pt>
    <dgm:pt modelId="{5A1F01F7-30AE-47E0-B80B-45AE9C41F1C5}" type="parTrans" cxnId="{9C1C560D-CD4B-4EAA-BEAC-F716D38B884D}">
      <dgm:prSet/>
      <dgm:spPr/>
      <dgm:t>
        <a:bodyPr/>
        <a:lstStyle/>
        <a:p>
          <a:endParaRPr lang="fr-FR"/>
        </a:p>
      </dgm:t>
    </dgm:pt>
    <dgm:pt modelId="{710B7A1D-19A8-4E64-BDB2-3060ECB7CBF7}" type="sibTrans" cxnId="{9C1C560D-CD4B-4EAA-BEAC-F716D38B884D}">
      <dgm:prSet/>
      <dgm:spPr/>
      <dgm:t>
        <a:bodyPr/>
        <a:lstStyle/>
        <a:p>
          <a:endParaRPr lang="fr-FR"/>
        </a:p>
      </dgm:t>
    </dgm:pt>
    <dgm:pt modelId="{C25DD526-53FA-4C18-9423-B1CBCE78B7FF}">
      <dgm:prSet phldrT="[Texte]"/>
      <dgm:spPr>
        <a:xfrm rot="5400000">
          <a:off x="3374002" y="-199828"/>
          <a:ext cx="619886" cy="603275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Notre programme </a:t>
          </a:r>
          <a:r>
            <a:rPr lang="fr-FR" dirty="0" smtClean="0">
              <a:solidFill>
                <a:srgbClr val="FF0000"/>
              </a:solidFill>
              <a:latin typeface="Century Gothic" panose="020B0502020202020204"/>
              <a:ea typeface="+mn-ea"/>
              <a:cs typeface="+mn-cs"/>
            </a:rPr>
            <a:t>Python</a:t>
          </a:r>
          <a:r>
            <a:rPr lang="fr-FR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 récupère alors les valeurs stockées dans le </a:t>
          </a:r>
          <a:r>
            <a:rPr lang="fr-FR" dirty="0" smtClean="0">
              <a:solidFill>
                <a:srgbClr val="00B050"/>
              </a:solidFill>
              <a:latin typeface="Century Gothic" panose="020B0502020202020204"/>
              <a:ea typeface="+mn-ea"/>
              <a:cs typeface="+mn-cs"/>
            </a:rPr>
            <a:t>JSON</a:t>
          </a:r>
          <a:endParaRPr lang="fr-FR" dirty="0">
            <a:solidFill>
              <a:srgbClr val="00B050"/>
            </a:solidFill>
            <a:latin typeface="Century Gothic" panose="020B0502020202020204"/>
            <a:ea typeface="+mn-ea"/>
            <a:cs typeface="+mn-cs"/>
          </a:endParaRPr>
        </a:p>
      </dgm:t>
    </dgm:pt>
    <dgm:pt modelId="{E80361DB-9EEF-464A-8A71-5FC45956769A}" type="parTrans" cxnId="{9ED430B7-F64A-46C6-9A0E-2AC2B483A69B}">
      <dgm:prSet/>
      <dgm:spPr/>
      <dgm:t>
        <a:bodyPr/>
        <a:lstStyle/>
        <a:p>
          <a:endParaRPr lang="fr-FR"/>
        </a:p>
      </dgm:t>
    </dgm:pt>
    <dgm:pt modelId="{8EB3D33F-27F3-439B-A656-252627F06A79}" type="sibTrans" cxnId="{9ED430B7-F64A-46C6-9A0E-2AC2B483A69B}">
      <dgm:prSet/>
      <dgm:spPr/>
      <dgm:t>
        <a:bodyPr/>
        <a:lstStyle/>
        <a:p>
          <a:endParaRPr lang="fr-FR"/>
        </a:p>
      </dgm:t>
    </dgm:pt>
    <dgm:pt modelId="{A5A76FBE-5998-411C-B745-0FC9B6DEED3A}">
      <dgm:prSet phldrT="[Texte]"/>
      <dgm:spPr>
        <a:xfrm rot="5400000">
          <a:off x="-143050" y="980070"/>
          <a:ext cx="953672" cy="667570"/>
        </a:xfrm>
        <a:solidFill>
          <a:srgbClr val="B01513"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EA0E4157-7EB8-4FD6-BF82-88AFC43A01C7}" type="parTrans" cxnId="{658C8570-D57B-4DF6-AFC5-F80222A27C5F}">
      <dgm:prSet/>
      <dgm:spPr/>
      <dgm:t>
        <a:bodyPr/>
        <a:lstStyle/>
        <a:p>
          <a:endParaRPr lang="fr-FR"/>
        </a:p>
      </dgm:t>
    </dgm:pt>
    <dgm:pt modelId="{9410F4CD-340E-4839-B426-AD629147B625}" type="sibTrans" cxnId="{658C8570-D57B-4DF6-AFC5-F80222A27C5F}">
      <dgm:prSet/>
      <dgm:spPr/>
      <dgm:t>
        <a:bodyPr/>
        <a:lstStyle/>
        <a:p>
          <a:endParaRPr lang="fr-FR"/>
        </a:p>
      </dgm:t>
    </dgm:pt>
    <dgm:pt modelId="{0EC23E21-EBC8-436B-82F4-76B5282F008B}">
      <dgm:prSet phldrT="[Texte]"/>
      <dgm:spPr>
        <a:xfrm rot="5400000">
          <a:off x="-143050" y="2649654"/>
          <a:ext cx="953672" cy="667570"/>
        </a:xfrm>
        <a:solidFill>
          <a:srgbClr val="B01513"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98FB366B-543B-44B2-BE70-3CCDB47F47DD}" type="parTrans" cxnId="{AED53299-E914-473F-841D-698EC4318308}">
      <dgm:prSet/>
      <dgm:spPr/>
      <dgm:t>
        <a:bodyPr/>
        <a:lstStyle/>
        <a:p>
          <a:endParaRPr lang="fr-FR"/>
        </a:p>
      </dgm:t>
    </dgm:pt>
    <dgm:pt modelId="{FB2F0E6C-880E-4A76-A209-E3E8C6E3E569}" type="sibTrans" cxnId="{AED53299-E914-473F-841D-698EC4318308}">
      <dgm:prSet/>
      <dgm:spPr/>
      <dgm:t>
        <a:bodyPr/>
        <a:lstStyle/>
        <a:p>
          <a:endParaRPr lang="fr-FR"/>
        </a:p>
      </dgm:t>
    </dgm:pt>
    <dgm:pt modelId="{FA493353-6214-4539-A134-95913472FFD2}">
      <dgm:prSet phldrT="[Texte]"/>
      <dgm:spPr>
        <a:xfrm rot="5400000">
          <a:off x="3374002" y="634963"/>
          <a:ext cx="619886" cy="6032750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 Gothic" panose="020B0502020202020204"/>
              <a:ea typeface="+mn-ea"/>
              <a:cs typeface="+mn-cs"/>
            </a:rPr>
            <a:t>Envoi de ces valeurs au driver PWM en i2c</a:t>
          </a:r>
          <a:endParaRPr lang="fr-FR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 Gothic" panose="020B0502020202020204"/>
            <a:ea typeface="+mn-ea"/>
            <a:cs typeface="+mn-cs"/>
          </a:endParaRPr>
        </a:p>
      </dgm:t>
    </dgm:pt>
    <dgm:pt modelId="{95201D72-A018-42E7-84C6-8B7EBC897FB2}" type="parTrans" cxnId="{3312C680-2E64-4010-B6F7-7598EF3F38AB}">
      <dgm:prSet/>
      <dgm:spPr/>
      <dgm:t>
        <a:bodyPr/>
        <a:lstStyle/>
        <a:p>
          <a:endParaRPr lang="fr-FR"/>
        </a:p>
      </dgm:t>
    </dgm:pt>
    <dgm:pt modelId="{A6BCA21E-FB31-49F2-8861-E6F776AD7726}" type="sibTrans" cxnId="{3312C680-2E64-4010-B6F7-7598EF3F38AB}">
      <dgm:prSet/>
      <dgm:spPr/>
      <dgm:t>
        <a:bodyPr/>
        <a:lstStyle/>
        <a:p>
          <a:endParaRPr lang="fr-FR"/>
        </a:p>
      </dgm:t>
    </dgm:pt>
    <dgm:pt modelId="{DC0D4A8E-3BAF-4BC0-9388-D57801BF15AB}">
      <dgm:prSet phldrT="[Texte]"/>
      <dgm:spPr>
        <a:xfrm rot="5400000">
          <a:off x="-143050" y="3484446"/>
          <a:ext cx="953672" cy="667570"/>
        </a:xfrm>
        <a:solidFill>
          <a:srgbClr val="B01513"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B01513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7EC4042A-A5E7-40D4-B97B-955226493E7B}" type="parTrans" cxnId="{F470AB55-29F0-45CB-BAA3-B7E667C328D2}">
      <dgm:prSet/>
      <dgm:spPr/>
      <dgm:t>
        <a:bodyPr/>
        <a:lstStyle/>
        <a:p>
          <a:endParaRPr lang="fr-FR"/>
        </a:p>
      </dgm:t>
    </dgm:pt>
    <dgm:pt modelId="{230BB414-DC29-4FE3-B06F-52921BD5B24E}" type="sibTrans" cxnId="{F470AB55-29F0-45CB-BAA3-B7E667C328D2}">
      <dgm:prSet/>
      <dgm:spPr/>
      <dgm:t>
        <a:bodyPr/>
        <a:lstStyle/>
        <a:p>
          <a:endParaRPr lang="fr-FR"/>
        </a:p>
      </dgm:t>
    </dgm:pt>
    <dgm:pt modelId="{0191E7F6-EC07-4D7C-88BE-CE6B54CD6017}" type="pres">
      <dgm:prSet presAssocID="{569521E4-6E9D-4491-992E-2FDA47A2FF0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33E1DF7-4446-49D5-8410-CC663A74ECE7}" type="pres">
      <dgm:prSet presAssocID="{08CA869A-5D23-4081-9E0A-88575269DB41}" presName="composite" presStyleCnt="0"/>
      <dgm:spPr/>
    </dgm:pt>
    <dgm:pt modelId="{118257CE-BC56-4A9D-B347-96D5E6AD2213}" type="pres">
      <dgm:prSet presAssocID="{08CA869A-5D23-4081-9E0A-88575269DB41}" presName="parentText" presStyleLbl="alignNode1" presStyleIdx="0" presStyleCnt="5">
        <dgm:presLayoutVars>
          <dgm:chMax val="1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fr-FR"/>
        </a:p>
      </dgm:t>
    </dgm:pt>
    <dgm:pt modelId="{633085DC-A638-42F4-8E37-B00CEBC5F503}" type="pres">
      <dgm:prSet presAssocID="{08CA869A-5D23-4081-9E0A-88575269DB41}" presName="descendantText" presStyleLbl="alignAcc1" presStyleIdx="0" presStyleCnt="5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fr-FR"/>
        </a:p>
      </dgm:t>
    </dgm:pt>
    <dgm:pt modelId="{86A7300D-40BE-455D-8370-D5B70743C0D0}" type="pres">
      <dgm:prSet presAssocID="{91196772-14D9-4CB6-94D8-F436D3795BDC}" presName="sp" presStyleCnt="0"/>
      <dgm:spPr/>
    </dgm:pt>
    <dgm:pt modelId="{1FBF22F6-605B-4A00-AA50-C5282815ED52}" type="pres">
      <dgm:prSet presAssocID="{A5A76FBE-5998-411C-B745-0FC9B6DEED3A}" presName="composite" presStyleCnt="0"/>
      <dgm:spPr/>
    </dgm:pt>
    <dgm:pt modelId="{4C375D8A-906C-41E6-BEB6-E5498B13D693}" type="pres">
      <dgm:prSet presAssocID="{A5A76FBE-5998-411C-B745-0FC9B6DEED3A}" presName="parentText" presStyleLbl="alignNode1" presStyleIdx="1" presStyleCnt="5">
        <dgm:presLayoutVars>
          <dgm:chMax val="1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fr-FR"/>
        </a:p>
      </dgm:t>
    </dgm:pt>
    <dgm:pt modelId="{8F6AD3CC-6392-453A-9A64-AD1946C3EDC2}" type="pres">
      <dgm:prSet presAssocID="{A5A76FBE-5998-411C-B745-0FC9B6DEED3A}" presName="descendantText" presStyleLbl="alignAcc1" presStyleIdx="1" presStyleCnt="5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fr-FR"/>
        </a:p>
      </dgm:t>
    </dgm:pt>
    <dgm:pt modelId="{D1254BB3-759C-4C50-9D53-E7D37E5A27A1}" type="pres">
      <dgm:prSet presAssocID="{9410F4CD-340E-4839-B426-AD629147B625}" presName="sp" presStyleCnt="0"/>
      <dgm:spPr/>
    </dgm:pt>
    <dgm:pt modelId="{974C15B6-FFD4-4390-97F4-41C427349EF6}" type="pres">
      <dgm:prSet presAssocID="{97E75187-0BFD-4D9B-AC76-2689E8CDF994}" presName="composite" presStyleCnt="0"/>
      <dgm:spPr/>
    </dgm:pt>
    <dgm:pt modelId="{5439EC17-ACC0-40E8-8602-16BA7A97822C}" type="pres">
      <dgm:prSet presAssocID="{97E75187-0BFD-4D9B-AC76-2689E8CDF994}" presName="parentText" presStyleLbl="alignNode1" presStyleIdx="2" presStyleCnt="5">
        <dgm:presLayoutVars>
          <dgm:chMax val="1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fr-FR"/>
        </a:p>
      </dgm:t>
    </dgm:pt>
    <dgm:pt modelId="{AEFD91B0-4BDF-41A3-88E1-F37DFFECF51A}" type="pres">
      <dgm:prSet presAssocID="{97E75187-0BFD-4D9B-AC76-2689E8CDF994}" presName="descendantText" presStyleLbl="alignAcc1" presStyleIdx="2" presStyleCnt="5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fr-FR"/>
        </a:p>
      </dgm:t>
    </dgm:pt>
    <dgm:pt modelId="{D293142B-A7DE-4047-96FC-E22B9143B0D8}" type="pres">
      <dgm:prSet presAssocID="{EF1715D4-DCF4-4440-94FF-519FA19A2433}" presName="sp" presStyleCnt="0"/>
      <dgm:spPr/>
    </dgm:pt>
    <dgm:pt modelId="{DDFFFE96-B703-4E90-8221-F8CE6EA5E78C}" type="pres">
      <dgm:prSet presAssocID="{0EC23E21-EBC8-436B-82F4-76B5282F008B}" presName="composite" presStyleCnt="0"/>
      <dgm:spPr/>
    </dgm:pt>
    <dgm:pt modelId="{8E80C972-560C-466E-AD8E-83D20F6C9037}" type="pres">
      <dgm:prSet presAssocID="{0EC23E21-EBC8-436B-82F4-76B5282F008B}" presName="parentText" presStyleLbl="alignNode1" presStyleIdx="3" presStyleCnt="5">
        <dgm:presLayoutVars>
          <dgm:chMax val="1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fr-FR"/>
        </a:p>
      </dgm:t>
    </dgm:pt>
    <dgm:pt modelId="{CDD2C96E-C1DA-4884-B34D-2802ABF3251B}" type="pres">
      <dgm:prSet presAssocID="{0EC23E21-EBC8-436B-82F4-76B5282F008B}" presName="descendantText" presStyleLbl="alignAcc1" presStyleIdx="3" presStyleCnt="5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fr-FR"/>
        </a:p>
      </dgm:t>
    </dgm:pt>
    <dgm:pt modelId="{F4700698-049B-48AD-9A0B-654AF973602C}" type="pres">
      <dgm:prSet presAssocID="{FB2F0E6C-880E-4A76-A209-E3E8C6E3E569}" presName="sp" presStyleCnt="0"/>
      <dgm:spPr/>
    </dgm:pt>
    <dgm:pt modelId="{1650702D-5F84-4511-913C-87F6999101DE}" type="pres">
      <dgm:prSet presAssocID="{DC0D4A8E-3BAF-4BC0-9388-D57801BF15AB}" presName="composite" presStyleCnt="0"/>
      <dgm:spPr/>
    </dgm:pt>
    <dgm:pt modelId="{395DCD99-0E86-4720-8BFB-20DF981FD4B5}" type="pres">
      <dgm:prSet presAssocID="{DC0D4A8E-3BAF-4BC0-9388-D57801BF15AB}" presName="parentText" presStyleLbl="alignNode1" presStyleIdx="4" presStyleCnt="5">
        <dgm:presLayoutVars>
          <dgm:chMax val="1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fr-FR"/>
        </a:p>
      </dgm:t>
    </dgm:pt>
    <dgm:pt modelId="{554C3FAB-6B05-447A-8BE4-8CE612AAA36B}" type="pres">
      <dgm:prSet presAssocID="{DC0D4A8E-3BAF-4BC0-9388-D57801BF15AB}" presName="descendantText" presStyleLbl="alignAcc1" presStyleIdx="4" presStyleCnt="5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fr-FR"/>
        </a:p>
      </dgm:t>
    </dgm:pt>
  </dgm:ptLst>
  <dgm:cxnLst>
    <dgm:cxn modelId="{3B170605-CFD3-48F2-BD6A-388E83AE15BF}" type="presOf" srcId="{0EC23E21-EBC8-436B-82F4-76B5282F008B}" destId="{8E80C972-560C-466E-AD8E-83D20F6C9037}" srcOrd="0" destOrd="0" presId="urn:microsoft.com/office/officeart/2005/8/layout/chevron2"/>
    <dgm:cxn modelId="{02574618-217C-4D0A-8669-8098A4FFA8C5}" srcId="{A5A76FBE-5998-411C-B745-0FC9B6DEED3A}" destId="{A72B10A1-7176-4025-A1F8-0F7A5E2164D4}" srcOrd="0" destOrd="0" parTransId="{2C8F8F5E-D622-429D-8A2C-BD83BAFC69CD}" sibTransId="{480BAEF6-75AE-485D-B79E-261A0F64210D}"/>
    <dgm:cxn modelId="{F470AB55-29F0-45CB-BAA3-B7E667C328D2}" srcId="{569521E4-6E9D-4491-992E-2FDA47A2FF08}" destId="{DC0D4A8E-3BAF-4BC0-9388-D57801BF15AB}" srcOrd="4" destOrd="0" parTransId="{7EC4042A-A5E7-40D4-B97B-955226493E7B}" sibTransId="{230BB414-DC29-4FE3-B06F-52921BD5B24E}"/>
    <dgm:cxn modelId="{4AC75287-F3E8-4B3A-81F4-8CBC32F86D45}" srcId="{569521E4-6E9D-4491-992E-2FDA47A2FF08}" destId="{08CA869A-5D23-4081-9E0A-88575269DB41}" srcOrd="0" destOrd="0" parTransId="{E92A72CC-140B-47A7-BAD9-CDC2B7EDFBA4}" sibTransId="{91196772-14D9-4CB6-94D8-F436D3795BDC}"/>
    <dgm:cxn modelId="{77EBA3D5-57A8-466F-8962-62F5C2F07D8D}" srcId="{08CA869A-5D23-4081-9E0A-88575269DB41}" destId="{3E4ACFAD-D733-4B6E-829A-858843C82C88}" srcOrd="0" destOrd="0" parTransId="{934EAACD-74E4-41A3-A23C-E20D4D3D02F4}" sibTransId="{7B566615-74C6-4FB9-8388-E556B41DB6EE}"/>
    <dgm:cxn modelId="{3C30F8BC-66F5-4AC5-AD2A-DD9ECF4AD868}" type="presOf" srcId="{A5A76FBE-5998-411C-B745-0FC9B6DEED3A}" destId="{4C375D8A-906C-41E6-BEB6-E5498B13D693}" srcOrd="0" destOrd="0" presId="urn:microsoft.com/office/officeart/2005/8/layout/chevron2"/>
    <dgm:cxn modelId="{5382E4E3-1B72-4B84-9679-F25984EA2FF9}" srcId="{569521E4-6E9D-4491-992E-2FDA47A2FF08}" destId="{97E75187-0BFD-4D9B-AC76-2689E8CDF994}" srcOrd="2" destOrd="0" parTransId="{10F1D27A-2AEB-4006-AC37-DCB00E2DD7BF}" sibTransId="{EF1715D4-DCF4-4440-94FF-519FA19A2433}"/>
    <dgm:cxn modelId="{9ED430B7-F64A-46C6-9A0E-2AC2B483A69B}" srcId="{0EC23E21-EBC8-436B-82F4-76B5282F008B}" destId="{C25DD526-53FA-4C18-9423-B1CBCE78B7FF}" srcOrd="0" destOrd="0" parTransId="{E80361DB-9EEF-464A-8A71-5FC45956769A}" sibTransId="{8EB3D33F-27F3-439B-A656-252627F06A79}"/>
    <dgm:cxn modelId="{441A0855-2BDB-4F85-B940-DC143C92C1F5}" type="presOf" srcId="{08CA869A-5D23-4081-9E0A-88575269DB41}" destId="{118257CE-BC56-4A9D-B347-96D5E6AD2213}" srcOrd="0" destOrd="0" presId="urn:microsoft.com/office/officeart/2005/8/layout/chevron2"/>
    <dgm:cxn modelId="{080DE695-2BD5-42D0-9F4D-49CFE025B035}" type="presOf" srcId="{A72B10A1-7176-4025-A1F8-0F7A5E2164D4}" destId="{8F6AD3CC-6392-453A-9A64-AD1946C3EDC2}" srcOrd="0" destOrd="0" presId="urn:microsoft.com/office/officeart/2005/8/layout/chevron2"/>
    <dgm:cxn modelId="{615C7C78-A824-4D39-BB32-E2113A49BC1D}" type="presOf" srcId="{97E75187-0BFD-4D9B-AC76-2689E8CDF994}" destId="{5439EC17-ACC0-40E8-8602-16BA7A97822C}" srcOrd="0" destOrd="0" presId="urn:microsoft.com/office/officeart/2005/8/layout/chevron2"/>
    <dgm:cxn modelId="{590BF71B-967C-4BEB-8ABC-C90D289BD9CE}" type="presOf" srcId="{EA479F09-B054-4E5E-88FB-E67A9B9E6B40}" destId="{AEFD91B0-4BDF-41A3-88E1-F37DFFECF51A}" srcOrd="0" destOrd="0" presId="urn:microsoft.com/office/officeart/2005/8/layout/chevron2"/>
    <dgm:cxn modelId="{658C8570-D57B-4DF6-AFC5-F80222A27C5F}" srcId="{569521E4-6E9D-4491-992E-2FDA47A2FF08}" destId="{A5A76FBE-5998-411C-B745-0FC9B6DEED3A}" srcOrd="1" destOrd="0" parTransId="{EA0E4157-7EB8-4FD6-BF82-88AFC43A01C7}" sibTransId="{9410F4CD-340E-4839-B426-AD629147B625}"/>
    <dgm:cxn modelId="{681B5136-35EB-4F66-825E-86FE53158020}" type="presOf" srcId="{DC0D4A8E-3BAF-4BC0-9388-D57801BF15AB}" destId="{395DCD99-0E86-4720-8BFB-20DF981FD4B5}" srcOrd="0" destOrd="0" presId="urn:microsoft.com/office/officeart/2005/8/layout/chevron2"/>
    <dgm:cxn modelId="{AED53299-E914-473F-841D-698EC4318308}" srcId="{569521E4-6E9D-4491-992E-2FDA47A2FF08}" destId="{0EC23E21-EBC8-436B-82F4-76B5282F008B}" srcOrd="3" destOrd="0" parTransId="{98FB366B-543B-44B2-BE70-3CCDB47F47DD}" sibTransId="{FB2F0E6C-880E-4A76-A209-E3E8C6E3E569}"/>
    <dgm:cxn modelId="{A3BB82CC-1625-4576-B824-5542B6EA01D5}" type="presOf" srcId="{3E4ACFAD-D733-4B6E-829A-858843C82C88}" destId="{633085DC-A638-42F4-8E37-B00CEBC5F503}" srcOrd="0" destOrd="0" presId="urn:microsoft.com/office/officeart/2005/8/layout/chevron2"/>
    <dgm:cxn modelId="{9C1C560D-CD4B-4EAA-BEAC-F716D38B884D}" srcId="{97E75187-0BFD-4D9B-AC76-2689E8CDF994}" destId="{EA479F09-B054-4E5E-88FB-E67A9B9E6B40}" srcOrd="0" destOrd="0" parTransId="{5A1F01F7-30AE-47E0-B80B-45AE9C41F1C5}" sibTransId="{710B7A1D-19A8-4E64-BDB2-3060ECB7CBF7}"/>
    <dgm:cxn modelId="{A1FACE89-B75F-4E99-982A-5A6902991AAD}" type="presOf" srcId="{569521E4-6E9D-4491-992E-2FDA47A2FF08}" destId="{0191E7F6-EC07-4D7C-88BE-CE6B54CD6017}" srcOrd="0" destOrd="0" presId="urn:microsoft.com/office/officeart/2005/8/layout/chevron2"/>
    <dgm:cxn modelId="{3312C680-2E64-4010-B6F7-7598EF3F38AB}" srcId="{DC0D4A8E-3BAF-4BC0-9388-D57801BF15AB}" destId="{FA493353-6214-4539-A134-95913472FFD2}" srcOrd="0" destOrd="0" parTransId="{95201D72-A018-42E7-84C6-8B7EBC897FB2}" sibTransId="{A6BCA21E-FB31-49F2-8861-E6F776AD7726}"/>
    <dgm:cxn modelId="{59ACBE3A-6185-4A7A-BE2D-B94575501563}" type="presOf" srcId="{C25DD526-53FA-4C18-9423-B1CBCE78B7FF}" destId="{CDD2C96E-C1DA-4884-B34D-2802ABF3251B}" srcOrd="0" destOrd="0" presId="urn:microsoft.com/office/officeart/2005/8/layout/chevron2"/>
    <dgm:cxn modelId="{643C57D9-336D-4704-AC17-EF92417F4607}" type="presOf" srcId="{FA493353-6214-4539-A134-95913472FFD2}" destId="{554C3FAB-6B05-447A-8BE4-8CE612AAA36B}" srcOrd="0" destOrd="0" presId="urn:microsoft.com/office/officeart/2005/8/layout/chevron2"/>
    <dgm:cxn modelId="{32FBB513-40C5-450B-A2CB-89DE479C5175}" type="presParOf" srcId="{0191E7F6-EC07-4D7C-88BE-CE6B54CD6017}" destId="{533E1DF7-4446-49D5-8410-CC663A74ECE7}" srcOrd="0" destOrd="0" presId="urn:microsoft.com/office/officeart/2005/8/layout/chevron2"/>
    <dgm:cxn modelId="{C26BAA1F-51C5-45AB-9ADF-00D0930B8FAF}" type="presParOf" srcId="{533E1DF7-4446-49D5-8410-CC663A74ECE7}" destId="{118257CE-BC56-4A9D-B347-96D5E6AD2213}" srcOrd="0" destOrd="0" presId="urn:microsoft.com/office/officeart/2005/8/layout/chevron2"/>
    <dgm:cxn modelId="{E78E9D62-225C-4939-8EC2-60B223968075}" type="presParOf" srcId="{533E1DF7-4446-49D5-8410-CC663A74ECE7}" destId="{633085DC-A638-42F4-8E37-B00CEBC5F503}" srcOrd="1" destOrd="0" presId="urn:microsoft.com/office/officeart/2005/8/layout/chevron2"/>
    <dgm:cxn modelId="{335AB1BF-0A15-4B1E-99AF-14829EA4BFBD}" type="presParOf" srcId="{0191E7F6-EC07-4D7C-88BE-CE6B54CD6017}" destId="{86A7300D-40BE-455D-8370-D5B70743C0D0}" srcOrd="1" destOrd="0" presId="urn:microsoft.com/office/officeart/2005/8/layout/chevron2"/>
    <dgm:cxn modelId="{C683E770-A287-4B8B-905B-59DA8F1E2686}" type="presParOf" srcId="{0191E7F6-EC07-4D7C-88BE-CE6B54CD6017}" destId="{1FBF22F6-605B-4A00-AA50-C5282815ED52}" srcOrd="2" destOrd="0" presId="urn:microsoft.com/office/officeart/2005/8/layout/chevron2"/>
    <dgm:cxn modelId="{AB580B27-CAB1-40E7-A02F-7B1CAF83C932}" type="presParOf" srcId="{1FBF22F6-605B-4A00-AA50-C5282815ED52}" destId="{4C375D8A-906C-41E6-BEB6-E5498B13D693}" srcOrd="0" destOrd="0" presId="urn:microsoft.com/office/officeart/2005/8/layout/chevron2"/>
    <dgm:cxn modelId="{47CD8E8D-FC89-4B7E-A566-D65F36D62283}" type="presParOf" srcId="{1FBF22F6-605B-4A00-AA50-C5282815ED52}" destId="{8F6AD3CC-6392-453A-9A64-AD1946C3EDC2}" srcOrd="1" destOrd="0" presId="urn:microsoft.com/office/officeart/2005/8/layout/chevron2"/>
    <dgm:cxn modelId="{0EA1526D-ACF0-44C0-86A2-8E54B9E9CD9D}" type="presParOf" srcId="{0191E7F6-EC07-4D7C-88BE-CE6B54CD6017}" destId="{D1254BB3-759C-4C50-9D53-E7D37E5A27A1}" srcOrd="3" destOrd="0" presId="urn:microsoft.com/office/officeart/2005/8/layout/chevron2"/>
    <dgm:cxn modelId="{689C1708-FBAC-4AC1-92B6-A824C43A44BF}" type="presParOf" srcId="{0191E7F6-EC07-4D7C-88BE-CE6B54CD6017}" destId="{974C15B6-FFD4-4390-97F4-41C427349EF6}" srcOrd="4" destOrd="0" presId="urn:microsoft.com/office/officeart/2005/8/layout/chevron2"/>
    <dgm:cxn modelId="{B7AE2405-70DB-4E71-979C-598AA3C526E0}" type="presParOf" srcId="{974C15B6-FFD4-4390-97F4-41C427349EF6}" destId="{5439EC17-ACC0-40E8-8602-16BA7A97822C}" srcOrd="0" destOrd="0" presId="urn:microsoft.com/office/officeart/2005/8/layout/chevron2"/>
    <dgm:cxn modelId="{0C378F60-DC66-4CE7-82CD-6CAD4FB03151}" type="presParOf" srcId="{974C15B6-FFD4-4390-97F4-41C427349EF6}" destId="{AEFD91B0-4BDF-41A3-88E1-F37DFFECF51A}" srcOrd="1" destOrd="0" presId="urn:microsoft.com/office/officeart/2005/8/layout/chevron2"/>
    <dgm:cxn modelId="{DD2895E8-D301-4EB9-B453-F8DC1455C3C5}" type="presParOf" srcId="{0191E7F6-EC07-4D7C-88BE-CE6B54CD6017}" destId="{D293142B-A7DE-4047-96FC-E22B9143B0D8}" srcOrd="5" destOrd="0" presId="urn:microsoft.com/office/officeart/2005/8/layout/chevron2"/>
    <dgm:cxn modelId="{F2C2744B-099E-446F-B3D2-9BBB30E6E30C}" type="presParOf" srcId="{0191E7F6-EC07-4D7C-88BE-CE6B54CD6017}" destId="{DDFFFE96-B703-4E90-8221-F8CE6EA5E78C}" srcOrd="6" destOrd="0" presId="urn:microsoft.com/office/officeart/2005/8/layout/chevron2"/>
    <dgm:cxn modelId="{4E058C87-DDAF-4386-B400-8FB2BDE952DD}" type="presParOf" srcId="{DDFFFE96-B703-4E90-8221-F8CE6EA5E78C}" destId="{8E80C972-560C-466E-AD8E-83D20F6C9037}" srcOrd="0" destOrd="0" presId="urn:microsoft.com/office/officeart/2005/8/layout/chevron2"/>
    <dgm:cxn modelId="{EE12FAC2-8E67-4F30-B318-F99515A1EEBC}" type="presParOf" srcId="{DDFFFE96-B703-4E90-8221-F8CE6EA5E78C}" destId="{CDD2C96E-C1DA-4884-B34D-2802ABF3251B}" srcOrd="1" destOrd="0" presId="urn:microsoft.com/office/officeart/2005/8/layout/chevron2"/>
    <dgm:cxn modelId="{BCF8BB72-BF5F-40E9-822C-9254FE94ECFE}" type="presParOf" srcId="{0191E7F6-EC07-4D7C-88BE-CE6B54CD6017}" destId="{F4700698-049B-48AD-9A0B-654AF973602C}" srcOrd="7" destOrd="0" presId="urn:microsoft.com/office/officeart/2005/8/layout/chevron2"/>
    <dgm:cxn modelId="{847A20BB-246C-4D7C-8190-FB1AB73556D3}" type="presParOf" srcId="{0191E7F6-EC07-4D7C-88BE-CE6B54CD6017}" destId="{1650702D-5F84-4511-913C-87F6999101DE}" srcOrd="8" destOrd="0" presId="urn:microsoft.com/office/officeart/2005/8/layout/chevron2"/>
    <dgm:cxn modelId="{4EB94EF7-6981-4244-A64D-5D442E9DAB44}" type="presParOf" srcId="{1650702D-5F84-4511-913C-87F6999101DE}" destId="{395DCD99-0E86-4720-8BFB-20DF981FD4B5}" srcOrd="0" destOrd="0" presId="urn:microsoft.com/office/officeart/2005/8/layout/chevron2"/>
    <dgm:cxn modelId="{E6628BC3-2924-4ABB-85AF-A0B631838836}" type="presParOf" srcId="{1650702D-5F84-4511-913C-87F6999101DE}" destId="{554C3FAB-6B05-447A-8BE4-8CE612AAA3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33858F-308D-4DF4-9E96-FE89751AAF84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624BA2AB-47C4-4481-99A1-CC2E06C70CFA}">
      <dgm:prSet phldrT="[Texte]"/>
      <dgm:spPr>
        <a:xfrm>
          <a:off x="614" y="595596"/>
          <a:ext cx="1310422" cy="786253"/>
        </a:xfrm>
        <a:solidFill>
          <a:srgbClr val="EA6312">
            <a:hueOff val="0"/>
            <a:satOff val="0"/>
            <a:lumOff val="0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Page web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EB2E7208-1149-48D0-BFD4-93C0ED570FA4}" type="parTrans" cxnId="{7F315B5B-D70D-4A09-878F-E63CC8C52993}">
      <dgm:prSet/>
      <dgm:spPr/>
      <dgm:t>
        <a:bodyPr/>
        <a:lstStyle/>
        <a:p>
          <a:endParaRPr lang="fr-FR"/>
        </a:p>
      </dgm:t>
    </dgm:pt>
    <dgm:pt modelId="{569D2023-55EE-4A25-AE10-DD4C225D7967}" type="sibTrans" cxnId="{7F315B5B-D70D-4A09-878F-E63CC8C52993}">
      <dgm:prSet/>
      <dgm:spPr>
        <a:xfrm>
          <a:off x="1426354" y="826230"/>
          <a:ext cx="277809" cy="324984"/>
        </a:xfrm>
        <a:solidFill>
          <a:srgbClr val="EA6312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96CEC4F7-E20E-413B-B70B-8BD751D54193}">
      <dgm:prSet phldrT="[Texte]"/>
      <dgm:spPr>
        <a:xfrm>
          <a:off x="1835205" y="595596"/>
          <a:ext cx="1310422" cy="786253"/>
        </a:xfrm>
        <a:solidFill>
          <a:srgbClr val="EA6312">
            <a:hueOff val="270963"/>
            <a:satOff val="-1326"/>
            <a:lumOff val="745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Page PHP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FCC66F4B-113E-40E7-AFE5-A4F856391F6B}" type="parTrans" cxnId="{834CDFC7-1C86-42A5-8A28-94C4478D5AD5}">
      <dgm:prSet/>
      <dgm:spPr/>
      <dgm:t>
        <a:bodyPr/>
        <a:lstStyle/>
        <a:p>
          <a:endParaRPr lang="fr-FR"/>
        </a:p>
      </dgm:t>
    </dgm:pt>
    <dgm:pt modelId="{61819680-2560-4FEB-832C-424AC957E884}" type="sibTrans" cxnId="{834CDFC7-1C86-42A5-8A28-94C4478D5AD5}">
      <dgm:prSet/>
      <dgm:spPr>
        <a:xfrm rot="5400000">
          <a:off x="2351512" y="1473579"/>
          <a:ext cx="277809" cy="324984"/>
        </a:xfrm>
        <a:solidFill>
          <a:srgbClr val="EA6312">
            <a:hueOff val="338703"/>
            <a:satOff val="-1658"/>
            <a:lumOff val="931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098BFF74-6885-4959-A00D-35CC7283DD4C}">
      <dgm:prSet phldrT="[Texte]"/>
      <dgm:spPr>
        <a:xfrm>
          <a:off x="1835205" y="1906018"/>
          <a:ext cx="1310422" cy="786253"/>
        </a:xfrm>
        <a:solidFill>
          <a:srgbClr val="EA6312">
            <a:hueOff val="541926"/>
            <a:satOff val="-2653"/>
            <a:lumOff val="1490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Fichier JSON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D7BDB7A7-8E0B-4845-9042-5952E39564AD}" type="parTrans" cxnId="{A6A0ADDD-C4DD-48C9-804B-D30665C28B34}">
      <dgm:prSet/>
      <dgm:spPr/>
      <dgm:t>
        <a:bodyPr/>
        <a:lstStyle/>
        <a:p>
          <a:endParaRPr lang="fr-FR"/>
        </a:p>
      </dgm:t>
    </dgm:pt>
    <dgm:pt modelId="{A481F247-3420-4738-9826-0AF8FE19D766}" type="sibTrans" cxnId="{A6A0ADDD-C4DD-48C9-804B-D30665C28B34}">
      <dgm:prSet/>
      <dgm:spPr>
        <a:xfrm rot="10800000">
          <a:off x="1442079" y="2136653"/>
          <a:ext cx="277809" cy="324984"/>
        </a:xfrm>
        <a:solidFill>
          <a:srgbClr val="EA6312">
            <a:hueOff val="677407"/>
            <a:satOff val="-3316"/>
            <a:lumOff val="1862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9BEF2C78-562C-4155-9CAA-6258A66DEA08}">
      <dgm:prSet phldrT="[Texte]"/>
      <dgm:spPr>
        <a:xfrm>
          <a:off x="614" y="1906018"/>
          <a:ext cx="1310422" cy="786253"/>
        </a:xfrm>
        <a:solidFill>
          <a:srgbClr val="EA6312">
            <a:hueOff val="812888"/>
            <a:satOff val="-3979"/>
            <a:lumOff val="2235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Python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7D09107E-BED7-4B54-B4B0-CC5BF8DD60EF}" type="parTrans" cxnId="{936FD2F0-2EA9-4816-B04F-29B56B32B198}">
      <dgm:prSet/>
      <dgm:spPr/>
      <dgm:t>
        <a:bodyPr/>
        <a:lstStyle/>
        <a:p>
          <a:endParaRPr lang="fr-FR"/>
        </a:p>
      </dgm:t>
    </dgm:pt>
    <dgm:pt modelId="{BFD2F592-BBCC-4020-9BC4-895C6E5D3C62}" type="sibTrans" cxnId="{936FD2F0-2EA9-4816-B04F-29B56B32B198}">
      <dgm:prSet/>
      <dgm:spPr>
        <a:xfrm rot="5400000">
          <a:off x="516920" y="2784001"/>
          <a:ext cx="277809" cy="324984"/>
        </a:xfrm>
        <a:solidFill>
          <a:srgbClr val="EA6312">
            <a:hueOff val="1016110"/>
            <a:satOff val="-4974"/>
            <a:lumOff val="2794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FD7C9F96-7EB5-4E92-9B5C-EB10C38CA622}">
      <dgm:prSet phldrT="[Texte]"/>
      <dgm:spPr>
        <a:xfrm>
          <a:off x="614" y="3216441"/>
          <a:ext cx="1310422" cy="786253"/>
        </a:xfrm>
        <a:solidFill>
          <a:srgbClr val="EA6312">
            <a:hueOff val="1083851"/>
            <a:satOff val="-5306"/>
            <a:lumOff val="2980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Driver PWM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11D74D8C-C998-4145-8DB1-7A12A7AB7C07}" type="parTrans" cxnId="{AC70BBEF-B326-4E89-9F16-0A2EAE577071}">
      <dgm:prSet/>
      <dgm:spPr/>
      <dgm:t>
        <a:bodyPr/>
        <a:lstStyle/>
        <a:p>
          <a:endParaRPr lang="fr-FR"/>
        </a:p>
      </dgm:t>
    </dgm:pt>
    <dgm:pt modelId="{DE45B442-E0D5-4155-B592-B675D1498E6B}" type="sibTrans" cxnId="{AC70BBEF-B326-4E89-9F16-0A2EAE577071}">
      <dgm:prSet/>
      <dgm:spPr>
        <a:xfrm>
          <a:off x="1426354" y="3447075"/>
          <a:ext cx="277809" cy="324984"/>
        </a:xfrm>
        <a:solidFill>
          <a:srgbClr val="EA6312">
            <a:hueOff val="1354814"/>
            <a:satOff val="-6632"/>
            <a:lumOff val="3725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30C908B9-6AE8-477E-AE21-5D7EACEF7915}">
      <dgm:prSet phldrT="[Texte]"/>
      <dgm:spPr>
        <a:xfrm>
          <a:off x="1835205" y="3216441"/>
          <a:ext cx="1310422" cy="786253"/>
        </a:xfrm>
        <a:solidFill>
          <a:srgbClr val="EA6312">
            <a:hueOff val="1354814"/>
            <a:satOff val="-6632"/>
            <a:lumOff val="3725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Mouvement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6BD63C40-F45C-4800-B8F2-154E75EAC8D5}" type="parTrans" cxnId="{734F0D14-D81B-4CE7-B3FE-E8E2D67F8C78}">
      <dgm:prSet/>
      <dgm:spPr/>
      <dgm:t>
        <a:bodyPr/>
        <a:lstStyle/>
        <a:p>
          <a:endParaRPr lang="fr-FR"/>
        </a:p>
      </dgm:t>
    </dgm:pt>
    <dgm:pt modelId="{E3BA11ED-2FC1-446B-A511-8704655D6791}" type="sibTrans" cxnId="{734F0D14-D81B-4CE7-B3FE-E8E2D67F8C78}">
      <dgm:prSet/>
      <dgm:spPr/>
      <dgm:t>
        <a:bodyPr/>
        <a:lstStyle/>
        <a:p>
          <a:endParaRPr lang="fr-FR"/>
        </a:p>
      </dgm:t>
    </dgm:pt>
    <dgm:pt modelId="{660BBC97-059E-4C1E-AFFB-2633B8577E47}" type="pres">
      <dgm:prSet presAssocID="{A133858F-308D-4DF4-9E96-FE89751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94922C7-775D-4C00-A864-DA5A392F4DE0}" type="pres">
      <dgm:prSet presAssocID="{624BA2AB-47C4-4481-99A1-CC2E06C70CFA}" presName="node" presStyleLbl="node1" presStyleIdx="0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158636F4-B429-45A6-B414-1204BB390908}" type="pres">
      <dgm:prSet presAssocID="{569D2023-55EE-4A25-AE10-DD4C225D7967}" presName="sibTrans" presStyleLbl="sibTrans2D1" presStyleIdx="0" presStyleCnt="5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fr-FR"/>
        </a:p>
      </dgm:t>
    </dgm:pt>
    <dgm:pt modelId="{16D4B9C4-2FA9-4B28-A0E8-84D4D1649973}" type="pres">
      <dgm:prSet presAssocID="{569D2023-55EE-4A25-AE10-DD4C225D7967}" presName="connectorText" presStyleLbl="sibTrans2D1" presStyleIdx="0" presStyleCnt="5"/>
      <dgm:spPr/>
      <dgm:t>
        <a:bodyPr/>
        <a:lstStyle/>
        <a:p>
          <a:endParaRPr lang="fr-FR"/>
        </a:p>
      </dgm:t>
    </dgm:pt>
    <dgm:pt modelId="{E63B95D8-375F-4A30-8B6F-ADE74F9960CF}" type="pres">
      <dgm:prSet presAssocID="{96CEC4F7-E20E-413B-B70B-8BD751D54193}" presName="node" presStyleLbl="node1" presStyleIdx="1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4BC1617F-ED26-43C6-B7D8-A9A372E371BF}" type="pres">
      <dgm:prSet presAssocID="{61819680-2560-4FEB-832C-424AC957E884}" presName="sibTrans" presStyleLbl="sibTrans2D1" presStyleIdx="1" presStyleCnt="5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fr-FR"/>
        </a:p>
      </dgm:t>
    </dgm:pt>
    <dgm:pt modelId="{3EDD55D6-1CB9-46D2-BDC1-1382FEDA9109}" type="pres">
      <dgm:prSet presAssocID="{61819680-2560-4FEB-832C-424AC957E884}" presName="connectorText" presStyleLbl="sibTrans2D1" presStyleIdx="1" presStyleCnt="5"/>
      <dgm:spPr/>
      <dgm:t>
        <a:bodyPr/>
        <a:lstStyle/>
        <a:p>
          <a:endParaRPr lang="fr-FR"/>
        </a:p>
      </dgm:t>
    </dgm:pt>
    <dgm:pt modelId="{3BD4890A-BBC2-4495-8849-089B78BB9EE5}" type="pres">
      <dgm:prSet presAssocID="{098BFF74-6885-4959-A00D-35CC7283DD4C}" presName="node" presStyleLbl="node1" presStyleIdx="2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988D2D39-A8C1-4C40-A2E9-2ED3F8540E85}" type="pres">
      <dgm:prSet presAssocID="{A481F247-3420-4738-9826-0AF8FE19D766}" presName="sibTrans" presStyleLbl="sibTrans2D1" presStyleIdx="2" presStyleCnt="5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fr-FR"/>
        </a:p>
      </dgm:t>
    </dgm:pt>
    <dgm:pt modelId="{6CC0FFBD-847C-4A26-BD37-8C9C11E9D84F}" type="pres">
      <dgm:prSet presAssocID="{A481F247-3420-4738-9826-0AF8FE19D766}" presName="connectorText" presStyleLbl="sibTrans2D1" presStyleIdx="2" presStyleCnt="5"/>
      <dgm:spPr/>
      <dgm:t>
        <a:bodyPr/>
        <a:lstStyle/>
        <a:p>
          <a:endParaRPr lang="fr-FR"/>
        </a:p>
      </dgm:t>
    </dgm:pt>
    <dgm:pt modelId="{510AF533-F3B2-414F-8953-64EAE64F83C8}" type="pres">
      <dgm:prSet presAssocID="{9BEF2C78-562C-4155-9CAA-6258A66DEA08}" presName="node" presStyleLbl="node1" presStyleIdx="3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BC7C0217-48E5-45F5-B67F-AEEB55B00419}" type="pres">
      <dgm:prSet presAssocID="{BFD2F592-BBCC-4020-9BC4-895C6E5D3C62}" presName="sibTrans" presStyleLbl="sibTrans2D1" presStyleIdx="3" presStyleCnt="5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fr-FR"/>
        </a:p>
      </dgm:t>
    </dgm:pt>
    <dgm:pt modelId="{5750F288-CAC8-4209-94C5-F81662D49454}" type="pres">
      <dgm:prSet presAssocID="{BFD2F592-BBCC-4020-9BC4-895C6E5D3C62}" presName="connectorText" presStyleLbl="sibTrans2D1" presStyleIdx="3" presStyleCnt="5"/>
      <dgm:spPr/>
      <dgm:t>
        <a:bodyPr/>
        <a:lstStyle/>
        <a:p>
          <a:endParaRPr lang="fr-FR"/>
        </a:p>
      </dgm:t>
    </dgm:pt>
    <dgm:pt modelId="{BB8E5079-4335-4962-ADA6-0AD1ACF46EC2}" type="pres">
      <dgm:prSet presAssocID="{FD7C9F96-7EB5-4E92-9B5C-EB10C38CA622}" presName="node" presStyleLbl="node1" presStyleIdx="4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980A6381-5202-40FA-90D7-9FF351778829}" type="pres">
      <dgm:prSet presAssocID="{DE45B442-E0D5-4155-B592-B675D1498E6B}" presName="sibTrans" presStyleLbl="sibTrans2D1" presStyleIdx="4" presStyleCnt="5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fr-FR"/>
        </a:p>
      </dgm:t>
    </dgm:pt>
    <dgm:pt modelId="{DD78962C-99D3-42D2-AC05-4C2B26BD29E3}" type="pres">
      <dgm:prSet presAssocID="{DE45B442-E0D5-4155-B592-B675D1498E6B}" presName="connectorText" presStyleLbl="sibTrans2D1" presStyleIdx="4" presStyleCnt="5"/>
      <dgm:spPr/>
      <dgm:t>
        <a:bodyPr/>
        <a:lstStyle/>
        <a:p>
          <a:endParaRPr lang="fr-FR"/>
        </a:p>
      </dgm:t>
    </dgm:pt>
    <dgm:pt modelId="{C4A8613B-9FAE-44B1-A37E-09137C6047FD}" type="pres">
      <dgm:prSet presAssocID="{30C908B9-6AE8-477E-AE21-5D7EACEF7915}" presName="node" presStyleLbl="node1" presStyleIdx="5" presStyleCnt="6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</dgm:ptLst>
  <dgm:cxnLst>
    <dgm:cxn modelId="{A6A0ADDD-C4DD-48C9-804B-D30665C28B34}" srcId="{A133858F-308D-4DF4-9E96-FE89751AAF84}" destId="{098BFF74-6885-4959-A00D-35CC7283DD4C}" srcOrd="2" destOrd="0" parTransId="{D7BDB7A7-8E0B-4845-9042-5952E39564AD}" sibTransId="{A481F247-3420-4738-9826-0AF8FE19D766}"/>
    <dgm:cxn modelId="{E607A756-78EF-4F7A-877C-E8390D475ACD}" type="presOf" srcId="{FD7C9F96-7EB5-4E92-9B5C-EB10C38CA622}" destId="{BB8E5079-4335-4962-ADA6-0AD1ACF46EC2}" srcOrd="0" destOrd="0" presId="urn:microsoft.com/office/officeart/2005/8/layout/process5"/>
    <dgm:cxn modelId="{B4F39EC0-86E2-4A94-9285-7D4523A901BB}" type="presOf" srcId="{BFD2F592-BBCC-4020-9BC4-895C6E5D3C62}" destId="{BC7C0217-48E5-45F5-B67F-AEEB55B00419}" srcOrd="0" destOrd="0" presId="urn:microsoft.com/office/officeart/2005/8/layout/process5"/>
    <dgm:cxn modelId="{9A812647-7F0B-45D7-A4E7-50BB4EFE7377}" type="presOf" srcId="{569D2023-55EE-4A25-AE10-DD4C225D7967}" destId="{158636F4-B429-45A6-B414-1204BB390908}" srcOrd="0" destOrd="0" presId="urn:microsoft.com/office/officeart/2005/8/layout/process5"/>
    <dgm:cxn modelId="{AC70BBEF-B326-4E89-9F16-0A2EAE577071}" srcId="{A133858F-308D-4DF4-9E96-FE89751AAF84}" destId="{FD7C9F96-7EB5-4E92-9B5C-EB10C38CA622}" srcOrd="4" destOrd="0" parTransId="{11D74D8C-C998-4145-8DB1-7A12A7AB7C07}" sibTransId="{DE45B442-E0D5-4155-B592-B675D1498E6B}"/>
    <dgm:cxn modelId="{F125C9D9-73EB-40C1-9B74-459920276B12}" type="presOf" srcId="{569D2023-55EE-4A25-AE10-DD4C225D7967}" destId="{16D4B9C4-2FA9-4B28-A0E8-84D4D1649973}" srcOrd="1" destOrd="0" presId="urn:microsoft.com/office/officeart/2005/8/layout/process5"/>
    <dgm:cxn modelId="{A6B71105-86BF-43E7-A594-96F7E386E25B}" type="presOf" srcId="{624BA2AB-47C4-4481-99A1-CC2E06C70CFA}" destId="{D94922C7-775D-4C00-A864-DA5A392F4DE0}" srcOrd="0" destOrd="0" presId="urn:microsoft.com/office/officeart/2005/8/layout/process5"/>
    <dgm:cxn modelId="{4C56EFF8-F663-45D4-A06C-6B5EF33A0E97}" type="presOf" srcId="{61819680-2560-4FEB-832C-424AC957E884}" destId="{3EDD55D6-1CB9-46D2-BDC1-1382FEDA9109}" srcOrd="1" destOrd="0" presId="urn:microsoft.com/office/officeart/2005/8/layout/process5"/>
    <dgm:cxn modelId="{3B97DAC8-FF35-4469-BAAB-ECB54D2EF8AE}" type="presOf" srcId="{DE45B442-E0D5-4155-B592-B675D1498E6B}" destId="{DD78962C-99D3-42D2-AC05-4C2B26BD29E3}" srcOrd="1" destOrd="0" presId="urn:microsoft.com/office/officeart/2005/8/layout/process5"/>
    <dgm:cxn modelId="{37D46CB2-A2A3-4252-904E-FA044EC6836B}" type="presOf" srcId="{098BFF74-6885-4959-A00D-35CC7283DD4C}" destId="{3BD4890A-BBC2-4495-8849-089B78BB9EE5}" srcOrd="0" destOrd="0" presId="urn:microsoft.com/office/officeart/2005/8/layout/process5"/>
    <dgm:cxn modelId="{B6DE18AE-D2EE-4350-A1EC-46938A9BDA12}" type="presOf" srcId="{30C908B9-6AE8-477E-AE21-5D7EACEF7915}" destId="{C4A8613B-9FAE-44B1-A37E-09137C6047FD}" srcOrd="0" destOrd="0" presId="urn:microsoft.com/office/officeart/2005/8/layout/process5"/>
    <dgm:cxn modelId="{ED35E3EC-9A67-4E84-8495-673B4FFF06F8}" type="presOf" srcId="{61819680-2560-4FEB-832C-424AC957E884}" destId="{4BC1617F-ED26-43C6-B7D8-A9A372E371BF}" srcOrd="0" destOrd="0" presId="urn:microsoft.com/office/officeart/2005/8/layout/process5"/>
    <dgm:cxn modelId="{DEEF97D1-B0E8-4718-8C39-DD4811787F7B}" type="presOf" srcId="{9BEF2C78-562C-4155-9CAA-6258A66DEA08}" destId="{510AF533-F3B2-414F-8953-64EAE64F83C8}" srcOrd="0" destOrd="0" presId="urn:microsoft.com/office/officeart/2005/8/layout/process5"/>
    <dgm:cxn modelId="{936FD2F0-2EA9-4816-B04F-29B56B32B198}" srcId="{A133858F-308D-4DF4-9E96-FE89751AAF84}" destId="{9BEF2C78-562C-4155-9CAA-6258A66DEA08}" srcOrd="3" destOrd="0" parTransId="{7D09107E-BED7-4B54-B4B0-CC5BF8DD60EF}" sibTransId="{BFD2F592-BBCC-4020-9BC4-895C6E5D3C62}"/>
    <dgm:cxn modelId="{0257BE27-5F34-4FD8-B7A9-42A658939C3D}" type="presOf" srcId="{BFD2F592-BBCC-4020-9BC4-895C6E5D3C62}" destId="{5750F288-CAC8-4209-94C5-F81662D49454}" srcOrd="1" destOrd="0" presId="urn:microsoft.com/office/officeart/2005/8/layout/process5"/>
    <dgm:cxn modelId="{7F315B5B-D70D-4A09-878F-E63CC8C52993}" srcId="{A133858F-308D-4DF4-9E96-FE89751AAF84}" destId="{624BA2AB-47C4-4481-99A1-CC2E06C70CFA}" srcOrd="0" destOrd="0" parTransId="{EB2E7208-1149-48D0-BFD4-93C0ED570FA4}" sibTransId="{569D2023-55EE-4A25-AE10-DD4C225D7967}"/>
    <dgm:cxn modelId="{734F0D14-D81B-4CE7-B3FE-E8E2D67F8C78}" srcId="{A133858F-308D-4DF4-9E96-FE89751AAF84}" destId="{30C908B9-6AE8-477E-AE21-5D7EACEF7915}" srcOrd="5" destOrd="0" parTransId="{6BD63C40-F45C-4800-B8F2-154E75EAC8D5}" sibTransId="{E3BA11ED-2FC1-446B-A511-8704655D6791}"/>
    <dgm:cxn modelId="{A710DC74-D0BD-4B64-8D47-37DC766CE8E9}" type="presOf" srcId="{A133858F-308D-4DF4-9E96-FE89751AAF84}" destId="{660BBC97-059E-4C1E-AFFB-2633B8577E47}" srcOrd="0" destOrd="0" presId="urn:microsoft.com/office/officeart/2005/8/layout/process5"/>
    <dgm:cxn modelId="{506FEE99-C244-4C0D-84DC-D2A74A453CB4}" type="presOf" srcId="{A481F247-3420-4738-9826-0AF8FE19D766}" destId="{6CC0FFBD-847C-4A26-BD37-8C9C11E9D84F}" srcOrd="1" destOrd="0" presId="urn:microsoft.com/office/officeart/2005/8/layout/process5"/>
    <dgm:cxn modelId="{8E4A6E45-2612-4AA6-AA9B-B2F36589F38D}" type="presOf" srcId="{96CEC4F7-E20E-413B-B70B-8BD751D54193}" destId="{E63B95D8-375F-4A30-8B6F-ADE74F9960CF}" srcOrd="0" destOrd="0" presId="urn:microsoft.com/office/officeart/2005/8/layout/process5"/>
    <dgm:cxn modelId="{DD38AD7D-237E-48E7-81DC-822AE168D1F7}" type="presOf" srcId="{A481F247-3420-4738-9826-0AF8FE19D766}" destId="{988D2D39-A8C1-4C40-A2E9-2ED3F8540E85}" srcOrd="0" destOrd="0" presId="urn:microsoft.com/office/officeart/2005/8/layout/process5"/>
    <dgm:cxn modelId="{834CDFC7-1C86-42A5-8A28-94C4478D5AD5}" srcId="{A133858F-308D-4DF4-9E96-FE89751AAF84}" destId="{96CEC4F7-E20E-413B-B70B-8BD751D54193}" srcOrd="1" destOrd="0" parTransId="{FCC66F4B-113E-40E7-AFE5-A4F856391F6B}" sibTransId="{61819680-2560-4FEB-832C-424AC957E884}"/>
    <dgm:cxn modelId="{C47937A1-5D59-4AA2-9C1C-271EC2B3B546}" type="presOf" srcId="{DE45B442-E0D5-4155-B592-B675D1498E6B}" destId="{980A6381-5202-40FA-90D7-9FF351778829}" srcOrd="0" destOrd="0" presId="urn:microsoft.com/office/officeart/2005/8/layout/process5"/>
    <dgm:cxn modelId="{3F86627F-FBDF-45B2-AC5C-270B66EEB018}" type="presParOf" srcId="{660BBC97-059E-4C1E-AFFB-2633B8577E47}" destId="{D94922C7-775D-4C00-A864-DA5A392F4DE0}" srcOrd="0" destOrd="0" presId="urn:microsoft.com/office/officeart/2005/8/layout/process5"/>
    <dgm:cxn modelId="{8A1740D7-193C-4315-A529-453C603E36C9}" type="presParOf" srcId="{660BBC97-059E-4C1E-AFFB-2633B8577E47}" destId="{158636F4-B429-45A6-B414-1204BB390908}" srcOrd="1" destOrd="0" presId="urn:microsoft.com/office/officeart/2005/8/layout/process5"/>
    <dgm:cxn modelId="{FB188FE8-D59F-43A1-ADD2-25338A41D384}" type="presParOf" srcId="{158636F4-B429-45A6-B414-1204BB390908}" destId="{16D4B9C4-2FA9-4B28-A0E8-84D4D1649973}" srcOrd="0" destOrd="0" presId="urn:microsoft.com/office/officeart/2005/8/layout/process5"/>
    <dgm:cxn modelId="{9C37B342-44A6-4124-B5DD-000BC58BC7AF}" type="presParOf" srcId="{660BBC97-059E-4C1E-AFFB-2633B8577E47}" destId="{E63B95D8-375F-4A30-8B6F-ADE74F9960CF}" srcOrd="2" destOrd="0" presId="urn:microsoft.com/office/officeart/2005/8/layout/process5"/>
    <dgm:cxn modelId="{E2D208F6-D3C1-49E9-8B72-5F1A4BB1902F}" type="presParOf" srcId="{660BBC97-059E-4C1E-AFFB-2633B8577E47}" destId="{4BC1617F-ED26-43C6-B7D8-A9A372E371BF}" srcOrd="3" destOrd="0" presId="urn:microsoft.com/office/officeart/2005/8/layout/process5"/>
    <dgm:cxn modelId="{242784AD-8217-49B9-8CC8-A1EBADB5D461}" type="presParOf" srcId="{4BC1617F-ED26-43C6-B7D8-A9A372E371BF}" destId="{3EDD55D6-1CB9-46D2-BDC1-1382FEDA9109}" srcOrd="0" destOrd="0" presId="urn:microsoft.com/office/officeart/2005/8/layout/process5"/>
    <dgm:cxn modelId="{42AB5AF7-2BD1-46A3-90C4-C86E33D322B8}" type="presParOf" srcId="{660BBC97-059E-4C1E-AFFB-2633B8577E47}" destId="{3BD4890A-BBC2-4495-8849-089B78BB9EE5}" srcOrd="4" destOrd="0" presId="urn:microsoft.com/office/officeart/2005/8/layout/process5"/>
    <dgm:cxn modelId="{5AC992A3-EB87-4B78-B562-B9CB522ECA1C}" type="presParOf" srcId="{660BBC97-059E-4C1E-AFFB-2633B8577E47}" destId="{988D2D39-A8C1-4C40-A2E9-2ED3F8540E85}" srcOrd="5" destOrd="0" presId="urn:microsoft.com/office/officeart/2005/8/layout/process5"/>
    <dgm:cxn modelId="{04EE1011-BEFB-4CB2-AC2A-5066C6D2C38F}" type="presParOf" srcId="{988D2D39-A8C1-4C40-A2E9-2ED3F8540E85}" destId="{6CC0FFBD-847C-4A26-BD37-8C9C11E9D84F}" srcOrd="0" destOrd="0" presId="urn:microsoft.com/office/officeart/2005/8/layout/process5"/>
    <dgm:cxn modelId="{5B74F8FC-24D0-4267-8AE7-CFBE7794673E}" type="presParOf" srcId="{660BBC97-059E-4C1E-AFFB-2633B8577E47}" destId="{510AF533-F3B2-414F-8953-64EAE64F83C8}" srcOrd="6" destOrd="0" presId="urn:microsoft.com/office/officeart/2005/8/layout/process5"/>
    <dgm:cxn modelId="{4B662322-A053-42E1-97D7-92DA370A930C}" type="presParOf" srcId="{660BBC97-059E-4C1E-AFFB-2633B8577E47}" destId="{BC7C0217-48E5-45F5-B67F-AEEB55B00419}" srcOrd="7" destOrd="0" presId="urn:microsoft.com/office/officeart/2005/8/layout/process5"/>
    <dgm:cxn modelId="{D512929F-E725-4377-A50E-CECD30B87810}" type="presParOf" srcId="{BC7C0217-48E5-45F5-B67F-AEEB55B00419}" destId="{5750F288-CAC8-4209-94C5-F81662D49454}" srcOrd="0" destOrd="0" presId="urn:microsoft.com/office/officeart/2005/8/layout/process5"/>
    <dgm:cxn modelId="{8C7BA010-4F35-461E-A9A2-2E89554A0108}" type="presParOf" srcId="{660BBC97-059E-4C1E-AFFB-2633B8577E47}" destId="{BB8E5079-4335-4962-ADA6-0AD1ACF46EC2}" srcOrd="8" destOrd="0" presId="urn:microsoft.com/office/officeart/2005/8/layout/process5"/>
    <dgm:cxn modelId="{AA0E6F84-8EF2-4738-AFA5-2EE3778E29A5}" type="presParOf" srcId="{660BBC97-059E-4C1E-AFFB-2633B8577E47}" destId="{980A6381-5202-40FA-90D7-9FF351778829}" srcOrd="9" destOrd="0" presId="urn:microsoft.com/office/officeart/2005/8/layout/process5"/>
    <dgm:cxn modelId="{57F10542-AB7F-4921-B1DA-77710CBDC706}" type="presParOf" srcId="{980A6381-5202-40FA-90D7-9FF351778829}" destId="{DD78962C-99D3-42D2-AC05-4C2B26BD29E3}" srcOrd="0" destOrd="0" presId="urn:microsoft.com/office/officeart/2005/8/layout/process5"/>
    <dgm:cxn modelId="{DB925CCC-C2C8-4AD6-AC4F-92B005B0DDE4}" type="presParOf" srcId="{660BBC97-059E-4C1E-AFFB-2633B8577E47}" destId="{C4A8613B-9FAE-44B1-A37E-09137C6047FD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33858F-308D-4DF4-9E96-FE89751AAF84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624BA2AB-47C4-4481-99A1-CC2E06C70CFA}">
      <dgm:prSet phldrT="[Texte]"/>
      <dgm:spPr>
        <a:xfrm>
          <a:off x="614" y="595596"/>
          <a:ext cx="1310422" cy="786253"/>
        </a:xfrm>
        <a:solidFill>
          <a:srgbClr val="EA6312">
            <a:hueOff val="0"/>
            <a:satOff val="0"/>
            <a:lumOff val="0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Page web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EB2E7208-1149-48D0-BFD4-93C0ED570FA4}" type="parTrans" cxnId="{7F315B5B-D70D-4A09-878F-E63CC8C52993}">
      <dgm:prSet/>
      <dgm:spPr/>
      <dgm:t>
        <a:bodyPr/>
        <a:lstStyle/>
        <a:p>
          <a:endParaRPr lang="fr-FR"/>
        </a:p>
      </dgm:t>
    </dgm:pt>
    <dgm:pt modelId="{569D2023-55EE-4A25-AE10-DD4C225D7967}" type="sibTrans" cxnId="{7F315B5B-D70D-4A09-878F-E63CC8C52993}">
      <dgm:prSet/>
      <dgm:spPr>
        <a:xfrm>
          <a:off x="1426354" y="826230"/>
          <a:ext cx="277809" cy="324984"/>
        </a:xfrm>
        <a:solidFill>
          <a:srgbClr val="EA6312"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96CEC4F7-E20E-413B-B70B-8BD751D54193}">
      <dgm:prSet phldrT="[Texte]"/>
      <dgm:spPr>
        <a:xfrm>
          <a:off x="1835205" y="595596"/>
          <a:ext cx="1310422" cy="786253"/>
        </a:xfrm>
        <a:solidFill>
          <a:srgbClr val="EA6312">
            <a:hueOff val="270963"/>
            <a:satOff val="-1326"/>
            <a:lumOff val="745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Serveur Node.js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FCC66F4B-113E-40E7-AFE5-A4F856391F6B}" type="parTrans" cxnId="{834CDFC7-1C86-42A5-8A28-94C4478D5AD5}">
      <dgm:prSet/>
      <dgm:spPr/>
      <dgm:t>
        <a:bodyPr/>
        <a:lstStyle/>
        <a:p>
          <a:endParaRPr lang="fr-FR"/>
        </a:p>
      </dgm:t>
    </dgm:pt>
    <dgm:pt modelId="{61819680-2560-4FEB-832C-424AC957E884}" type="sibTrans" cxnId="{834CDFC7-1C86-42A5-8A28-94C4478D5AD5}">
      <dgm:prSet/>
      <dgm:spPr>
        <a:xfrm rot="5400000">
          <a:off x="2351512" y="1473579"/>
          <a:ext cx="277809" cy="324984"/>
        </a:xfrm>
        <a:solidFill>
          <a:srgbClr val="EA6312">
            <a:hueOff val="338703"/>
            <a:satOff val="-1658"/>
            <a:lumOff val="931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098BFF74-6885-4959-A00D-35CC7283DD4C}">
      <dgm:prSet phldrT="[Texte]"/>
      <dgm:spPr>
        <a:xfrm>
          <a:off x="1835205" y="1906018"/>
          <a:ext cx="1310422" cy="786253"/>
        </a:xfrm>
        <a:solidFill>
          <a:srgbClr val="EA6312">
            <a:hueOff val="541926"/>
            <a:satOff val="-2653"/>
            <a:lumOff val="1490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Carte électronique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D7BDB7A7-8E0B-4845-9042-5952E39564AD}" type="parTrans" cxnId="{A6A0ADDD-C4DD-48C9-804B-D30665C28B34}">
      <dgm:prSet/>
      <dgm:spPr/>
      <dgm:t>
        <a:bodyPr/>
        <a:lstStyle/>
        <a:p>
          <a:endParaRPr lang="fr-FR"/>
        </a:p>
      </dgm:t>
    </dgm:pt>
    <dgm:pt modelId="{A481F247-3420-4738-9826-0AF8FE19D766}" type="sibTrans" cxnId="{A6A0ADDD-C4DD-48C9-804B-D30665C28B34}">
      <dgm:prSet/>
      <dgm:spPr>
        <a:xfrm rot="10800000">
          <a:off x="1442079" y="2136653"/>
          <a:ext cx="277809" cy="324984"/>
        </a:xfrm>
        <a:solidFill>
          <a:srgbClr val="EA6312">
            <a:hueOff val="677407"/>
            <a:satOff val="-3316"/>
            <a:lumOff val="1862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9BEF2C78-562C-4155-9CAA-6258A66DEA08}">
      <dgm:prSet phldrT="[Texte]"/>
      <dgm:spPr>
        <a:xfrm>
          <a:off x="614" y="1906018"/>
          <a:ext cx="1310422" cy="786253"/>
        </a:xfrm>
        <a:solidFill>
          <a:srgbClr val="EA6312">
            <a:hueOff val="812888"/>
            <a:satOff val="-3979"/>
            <a:lumOff val="2235"/>
            <a:alphaOff val="0"/>
          </a:srgbClr>
        </a:solidFill>
        <a:ln w="19050" cap="rnd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fr-FR" dirty="0" smtClean="0">
              <a:solidFill>
                <a:sysClr val="window" lastClr="FFFFFF"/>
              </a:solidFill>
              <a:latin typeface="Century Gothic" panose="020B0502020202020204"/>
              <a:ea typeface="+mn-ea"/>
              <a:cs typeface="+mn-cs"/>
            </a:rPr>
            <a:t>Mouvement</a:t>
          </a:r>
          <a:endParaRPr lang="fr-FR" dirty="0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7D09107E-BED7-4B54-B4B0-CC5BF8DD60EF}" type="parTrans" cxnId="{936FD2F0-2EA9-4816-B04F-29B56B32B198}">
      <dgm:prSet/>
      <dgm:spPr/>
      <dgm:t>
        <a:bodyPr/>
        <a:lstStyle/>
        <a:p>
          <a:endParaRPr lang="fr-FR"/>
        </a:p>
      </dgm:t>
    </dgm:pt>
    <dgm:pt modelId="{BFD2F592-BBCC-4020-9BC4-895C6E5D3C62}" type="sibTrans" cxnId="{936FD2F0-2EA9-4816-B04F-29B56B32B198}">
      <dgm:prSet/>
      <dgm:spPr>
        <a:xfrm rot="5400000">
          <a:off x="516920" y="2784001"/>
          <a:ext cx="277809" cy="324984"/>
        </a:xfrm>
        <a:solidFill>
          <a:srgbClr val="EA6312">
            <a:hueOff val="1016110"/>
            <a:satOff val="-4974"/>
            <a:lumOff val="2794"/>
            <a:alphaOff val="0"/>
          </a:srgbClr>
        </a:solidFill>
        <a:ln>
          <a:noFill/>
        </a:ln>
        <a:effectLst/>
      </dgm:spPr>
      <dgm:t>
        <a:bodyPr/>
        <a:lstStyle/>
        <a:p>
          <a:endParaRPr lang="fr-FR">
            <a:solidFill>
              <a:sysClr val="window" lastClr="FFFFFF"/>
            </a:solidFill>
            <a:latin typeface="Century Gothic" panose="020B0502020202020204"/>
            <a:ea typeface="+mn-ea"/>
            <a:cs typeface="+mn-cs"/>
          </a:endParaRPr>
        </a:p>
      </dgm:t>
    </dgm:pt>
    <dgm:pt modelId="{660BBC97-059E-4C1E-AFFB-2633B8577E47}" type="pres">
      <dgm:prSet presAssocID="{A133858F-308D-4DF4-9E96-FE89751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94922C7-775D-4C00-A864-DA5A392F4DE0}" type="pres">
      <dgm:prSet presAssocID="{624BA2AB-47C4-4481-99A1-CC2E06C70CFA}" presName="node" presStyleLbl="node1" presStyleIdx="0" presStyleCnt="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158636F4-B429-45A6-B414-1204BB390908}" type="pres">
      <dgm:prSet presAssocID="{569D2023-55EE-4A25-AE10-DD4C225D7967}" presName="sibTrans" presStyleLbl="sibTrans2D1" presStyleIdx="0" presStyleCnt="3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fr-FR"/>
        </a:p>
      </dgm:t>
    </dgm:pt>
    <dgm:pt modelId="{16D4B9C4-2FA9-4B28-A0E8-84D4D1649973}" type="pres">
      <dgm:prSet presAssocID="{569D2023-55EE-4A25-AE10-DD4C225D7967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E63B95D8-375F-4A30-8B6F-ADE74F9960CF}" type="pres">
      <dgm:prSet presAssocID="{96CEC4F7-E20E-413B-B70B-8BD751D54193}" presName="node" presStyleLbl="node1" presStyleIdx="1" presStyleCnt="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4BC1617F-ED26-43C6-B7D8-A9A372E371BF}" type="pres">
      <dgm:prSet presAssocID="{61819680-2560-4FEB-832C-424AC957E884}" presName="sibTrans" presStyleLbl="sibTrans2D1" presStyleIdx="1" presStyleCnt="3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fr-FR"/>
        </a:p>
      </dgm:t>
    </dgm:pt>
    <dgm:pt modelId="{3EDD55D6-1CB9-46D2-BDC1-1382FEDA9109}" type="pres">
      <dgm:prSet presAssocID="{61819680-2560-4FEB-832C-424AC957E884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3BD4890A-BBC2-4495-8849-089B78BB9EE5}" type="pres">
      <dgm:prSet presAssocID="{098BFF74-6885-4959-A00D-35CC7283DD4C}" presName="node" presStyleLbl="node1" presStyleIdx="2" presStyleCnt="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  <dgm:pt modelId="{988D2D39-A8C1-4C40-A2E9-2ED3F8540E85}" type="pres">
      <dgm:prSet presAssocID="{A481F247-3420-4738-9826-0AF8FE19D766}" presName="sibTrans" presStyleLbl="sibTrans2D1" presStyleIdx="2" presStyleCnt="3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fr-FR"/>
        </a:p>
      </dgm:t>
    </dgm:pt>
    <dgm:pt modelId="{6CC0FFBD-847C-4A26-BD37-8C9C11E9D84F}" type="pres">
      <dgm:prSet presAssocID="{A481F247-3420-4738-9826-0AF8FE19D766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510AF533-F3B2-414F-8953-64EAE64F83C8}" type="pres">
      <dgm:prSet presAssocID="{9BEF2C78-562C-4155-9CAA-6258A66DEA08}" presName="node" presStyleLbl="node1" presStyleIdx="3" presStyleCnt="4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fr-FR"/>
        </a:p>
      </dgm:t>
    </dgm:pt>
  </dgm:ptLst>
  <dgm:cxnLst>
    <dgm:cxn modelId="{EC7E3B55-8DCB-47C7-A53D-3F33AD1151D7}" type="presOf" srcId="{A481F247-3420-4738-9826-0AF8FE19D766}" destId="{988D2D39-A8C1-4C40-A2E9-2ED3F8540E85}" srcOrd="0" destOrd="0" presId="urn:microsoft.com/office/officeart/2005/8/layout/process5"/>
    <dgm:cxn modelId="{A6A0ADDD-C4DD-48C9-804B-D30665C28B34}" srcId="{A133858F-308D-4DF4-9E96-FE89751AAF84}" destId="{098BFF74-6885-4959-A00D-35CC7283DD4C}" srcOrd="2" destOrd="0" parTransId="{D7BDB7A7-8E0B-4845-9042-5952E39564AD}" sibTransId="{A481F247-3420-4738-9826-0AF8FE19D766}"/>
    <dgm:cxn modelId="{0F9D9209-D9B6-4B07-B8B7-9F03D9311E3E}" type="presOf" srcId="{098BFF74-6885-4959-A00D-35CC7283DD4C}" destId="{3BD4890A-BBC2-4495-8849-089B78BB9EE5}" srcOrd="0" destOrd="0" presId="urn:microsoft.com/office/officeart/2005/8/layout/process5"/>
    <dgm:cxn modelId="{FCBDB0CC-1A36-47D3-BB77-2E645DA2CE16}" type="presOf" srcId="{61819680-2560-4FEB-832C-424AC957E884}" destId="{4BC1617F-ED26-43C6-B7D8-A9A372E371BF}" srcOrd="0" destOrd="0" presId="urn:microsoft.com/office/officeart/2005/8/layout/process5"/>
    <dgm:cxn modelId="{A17B3D74-0720-443B-92CE-15EEE4894EA6}" type="presOf" srcId="{A133858F-308D-4DF4-9E96-FE89751AAF84}" destId="{660BBC97-059E-4C1E-AFFB-2633B8577E47}" srcOrd="0" destOrd="0" presId="urn:microsoft.com/office/officeart/2005/8/layout/process5"/>
    <dgm:cxn modelId="{4F80BD7E-0B22-49CA-8409-E7EB40A5A412}" type="presOf" srcId="{61819680-2560-4FEB-832C-424AC957E884}" destId="{3EDD55D6-1CB9-46D2-BDC1-1382FEDA9109}" srcOrd="1" destOrd="0" presId="urn:microsoft.com/office/officeart/2005/8/layout/process5"/>
    <dgm:cxn modelId="{4FCD2CAD-E111-445A-A04B-290073451D81}" type="presOf" srcId="{569D2023-55EE-4A25-AE10-DD4C225D7967}" destId="{16D4B9C4-2FA9-4B28-A0E8-84D4D1649973}" srcOrd="1" destOrd="0" presId="urn:microsoft.com/office/officeart/2005/8/layout/process5"/>
    <dgm:cxn modelId="{06108661-38F1-4FED-BC09-F3168281AE3C}" type="presOf" srcId="{569D2023-55EE-4A25-AE10-DD4C225D7967}" destId="{158636F4-B429-45A6-B414-1204BB390908}" srcOrd="0" destOrd="0" presId="urn:microsoft.com/office/officeart/2005/8/layout/process5"/>
    <dgm:cxn modelId="{9E23BAB5-9867-41B6-9519-F740A331A9AC}" type="presOf" srcId="{9BEF2C78-562C-4155-9CAA-6258A66DEA08}" destId="{510AF533-F3B2-414F-8953-64EAE64F83C8}" srcOrd="0" destOrd="0" presId="urn:microsoft.com/office/officeart/2005/8/layout/process5"/>
    <dgm:cxn modelId="{0F794282-4827-46AA-93ED-6B8EA2DB127F}" type="presOf" srcId="{96CEC4F7-E20E-413B-B70B-8BD751D54193}" destId="{E63B95D8-375F-4A30-8B6F-ADE74F9960CF}" srcOrd="0" destOrd="0" presId="urn:microsoft.com/office/officeart/2005/8/layout/process5"/>
    <dgm:cxn modelId="{1BAD7E68-C85C-4DBD-9440-DD75A05DF834}" type="presOf" srcId="{A481F247-3420-4738-9826-0AF8FE19D766}" destId="{6CC0FFBD-847C-4A26-BD37-8C9C11E9D84F}" srcOrd="1" destOrd="0" presId="urn:microsoft.com/office/officeart/2005/8/layout/process5"/>
    <dgm:cxn modelId="{936FD2F0-2EA9-4816-B04F-29B56B32B198}" srcId="{A133858F-308D-4DF4-9E96-FE89751AAF84}" destId="{9BEF2C78-562C-4155-9CAA-6258A66DEA08}" srcOrd="3" destOrd="0" parTransId="{7D09107E-BED7-4B54-B4B0-CC5BF8DD60EF}" sibTransId="{BFD2F592-BBCC-4020-9BC4-895C6E5D3C62}"/>
    <dgm:cxn modelId="{7F315B5B-D70D-4A09-878F-E63CC8C52993}" srcId="{A133858F-308D-4DF4-9E96-FE89751AAF84}" destId="{624BA2AB-47C4-4481-99A1-CC2E06C70CFA}" srcOrd="0" destOrd="0" parTransId="{EB2E7208-1149-48D0-BFD4-93C0ED570FA4}" sibTransId="{569D2023-55EE-4A25-AE10-DD4C225D7967}"/>
    <dgm:cxn modelId="{D1DFAFDE-151E-4342-9F48-2D8C7A63FF09}" type="presOf" srcId="{624BA2AB-47C4-4481-99A1-CC2E06C70CFA}" destId="{D94922C7-775D-4C00-A864-DA5A392F4DE0}" srcOrd="0" destOrd="0" presId="urn:microsoft.com/office/officeart/2005/8/layout/process5"/>
    <dgm:cxn modelId="{834CDFC7-1C86-42A5-8A28-94C4478D5AD5}" srcId="{A133858F-308D-4DF4-9E96-FE89751AAF84}" destId="{96CEC4F7-E20E-413B-B70B-8BD751D54193}" srcOrd="1" destOrd="0" parTransId="{FCC66F4B-113E-40E7-AFE5-A4F856391F6B}" sibTransId="{61819680-2560-4FEB-832C-424AC957E884}"/>
    <dgm:cxn modelId="{7FEF53E9-FA38-463C-B423-B997A2FF6433}" type="presParOf" srcId="{660BBC97-059E-4C1E-AFFB-2633B8577E47}" destId="{D94922C7-775D-4C00-A864-DA5A392F4DE0}" srcOrd="0" destOrd="0" presId="urn:microsoft.com/office/officeart/2005/8/layout/process5"/>
    <dgm:cxn modelId="{E1FF53D4-3F0E-4A33-915D-E2435882DBE6}" type="presParOf" srcId="{660BBC97-059E-4C1E-AFFB-2633B8577E47}" destId="{158636F4-B429-45A6-B414-1204BB390908}" srcOrd="1" destOrd="0" presId="urn:microsoft.com/office/officeart/2005/8/layout/process5"/>
    <dgm:cxn modelId="{EAC90EB4-2846-46E5-A4FD-65180ACB12A1}" type="presParOf" srcId="{158636F4-B429-45A6-B414-1204BB390908}" destId="{16D4B9C4-2FA9-4B28-A0E8-84D4D1649973}" srcOrd="0" destOrd="0" presId="urn:microsoft.com/office/officeart/2005/8/layout/process5"/>
    <dgm:cxn modelId="{0E820C3B-F825-449A-9C06-DD2710B70209}" type="presParOf" srcId="{660BBC97-059E-4C1E-AFFB-2633B8577E47}" destId="{E63B95D8-375F-4A30-8B6F-ADE74F9960CF}" srcOrd="2" destOrd="0" presId="urn:microsoft.com/office/officeart/2005/8/layout/process5"/>
    <dgm:cxn modelId="{A9944974-17E7-4AA5-9DBE-8BA871D99EC7}" type="presParOf" srcId="{660BBC97-059E-4C1E-AFFB-2633B8577E47}" destId="{4BC1617F-ED26-43C6-B7D8-A9A372E371BF}" srcOrd="3" destOrd="0" presId="urn:microsoft.com/office/officeart/2005/8/layout/process5"/>
    <dgm:cxn modelId="{7D8E8610-C553-40EC-A7B4-902E6C146151}" type="presParOf" srcId="{4BC1617F-ED26-43C6-B7D8-A9A372E371BF}" destId="{3EDD55D6-1CB9-46D2-BDC1-1382FEDA9109}" srcOrd="0" destOrd="0" presId="urn:microsoft.com/office/officeart/2005/8/layout/process5"/>
    <dgm:cxn modelId="{05A74B19-99F9-4765-8680-D350A9FC1AF1}" type="presParOf" srcId="{660BBC97-059E-4C1E-AFFB-2633B8577E47}" destId="{3BD4890A-BBC2-4495-8849-089B78BB9EE5}" srcOrd="4" destOrd="0" presId="urn:microsoft.com/office/officeart/2005/8/layout/process5"/>
    <dgm:cxn modelId="{D76E61DC-9357-4C8E-8D0F-1A1014ABFB17}" type="presParOf" srcId="{660BBC97-059E-4C1E-AFFB-2633B8577E47}" destId="{988D2D39-A8C1-4C40-A2E9-2ED3F8540E85}" srcOrd="5" destOrd="0" presId="urn:microsoft.com/office/officeart/2005/8/layout/process5"/>
    <dgm:cxn modelId="{24338DE4-D8EB-4B74-91D1-B22CA8F3723A}" type="presParOf" srcId="{988D2D39-A8C1-4C40-A2E9-2ED3F8540E85}" destId="{6CC0FFBD-847C-4A26-BD37-8C9C11E9D84F}" srcOrd="0" destOrd="0" presId="urn:microsoft.com/office/officeart/2005/8/layout/process5"/>
    <dgm:cxn modelId="{59E2AC92-FA8B-49BC-BEFA-1FF6DEF35541}" type="presParOf" srcId="{660BBC97-059E-4C1E-AFFB-2633B8577E47}" destId="{510AF533-F3B2-414F-8953-64EAE64F83C8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636ED7-96FF-4851-97A1-C0604C582726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A4435B2-4B79-4DB2-B39A-FD19EA641156}">
      <dgm:prSet phldrT="[Texte]"/>
      <dgm:spPr>
        <a:solidFill>
          <a:srgbClr val="FFC000"/>
        </a:solidFill>
      </dgm:spPr>
      <dgm:t>
        <a:bodyPr/>
        <a:lstStyle/>
        <a:p>
          <a:r>
            <a:rPr lang="fr-FR" dirty="0" err="1" smtClean="0"/>
            <a:t>Avconv</a:t>
          </a:r>
          <a:endParaRPr lang="fr-FR" dirty="0"/>
        </a:p>
      </dgm:t>
    </dgm:pt>
    <dgm:pt modelId="{8A904FA1-B0A1-4F41-B1D9-2AC587278E12}" type="parTrans" cxnId="{40C10040-DE77-4550-A839-FD931F341E28}">
      <dgm:prSet/>
      <dgm:spPr/>
      <dgm:t>
        <a:bodyPr/>
        <a:lstStyle/>
        <a:p>
          <a:endParaRPr lang="fr-FR"/>
        </a:p>
      </dgm:t>
    </dgm:pt>
    <dgm:pt modelId="{0F283BE8-9F1A-46FF-A516-2EB2C40D8907}" type="sibTrans" cxnId="{40C10040-DE77-4550-A839-FD931F341E28}">
      <dgm:prSet/>
      <dgm:spPr/>
      <dgm:t>
        <a:bodyPr/>
        <a:lstStyle/>
        <a:p>
          <a:endParaRPr lang="fr-FR"/>
        </a:p>
      </dgm:t>
    </dgm:pt>
    <dgm:pt modelId="{36C4FA67-27C9-4BC1-A732-C61B87DF883B}">
      <dgm:prSet phldrT="[Texte]"/>
      <dgm:spPr>
        <a:solidFill>
          <a:srgbClr val="FFC000"/>
        </a:solidFill>
      </dgm:spPr>
      <dgm:t>
        <a:bodyPr/>
        <a:lstStyle/>
        <a:p>
          <a:r>
            <a:rPr lang="fr-FR" dirty="0" smtClean="0"/>
            <a:t>Node.js</a:t>
          </a:r>
          <a:endParaRPr lang="fr-FR" dirty="0"/>
        </a:p>
      </dgm:t>
    </dgm:pt>
    <dgm:pt modelId="{1D393C37-5710-4300-806C-4A2A40ACFA91}" type="parTrans" cxnId="{CB90183D-C3C1-4F4F-BA3A-6768C45C9A0D}">
      <dgm:prSet/>
      <dgm:spPr/>
      <dgm:t>
        <a:bodyPr/>
        <a:lstStyle/>
        <a:p>
          <a:endParaRPr lang="fr-FR"/>
        </a:p>
      </dgm:t>
    </dgm:pt>
    <dgm:pt modelId="{1C59F060-D701-483E-85CD-BA3AAFFC5677}" type="sibTrans" cxnId="{CB90183D-C3C1-4F4F-BA3A-6768C45C9A0D}">
      <dgm:prSet/>
      <dgm:spPr/>
      <dgm:t>
        <a:bodyPr/>
        <a:lstStyle/>
        <a:p>
          <a:endParaRPr lang="fr-FR"/>
        </a:p>
      </dgm:t>
    </dgm:pt>
    <dgm:pt modelId="{CE034166-C8B0-4BCF-A253-AF7D5DB978A7}">
      <dgm:prSet phldrT="[Texte]"/>
      <dgm:spPr>
        <a:solidFill>
          <a:srgbClr val="FF9933"/>
        </a:solidFill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Envoi des flux via WebSockets</a:t>
          </a:r>
          <a:endParaRPr lang="fr-FR" dirty="0">
            <a:solidFill>
              <a:schemeClr val="bg1"/>
            </a:solidFill>
          </a:endParaRPr>
        </a:p>
      </dgm:t>
    </dgm:pt>
    <dgm:pt modelId="{DA255F2F-7BAE-4A4F-8385-067F81D5526E}" type="parTrans" cxnId="{17A658A3-F299-4FED-8F86-C21D98853FD1}">
      <dgm:prSet/>
      <dgm:spPr/>
      <dgm:t>
        <a:bodyPr/>
        <a:lstStyle/>
        <a:p>
          <a:endParaRPr lang="fr-FR"/>
        </a:p>
      </dgm:t>
    </dgm:pt>
    <dgm:pt modelId="{4BE61C9A-C53F-42DF-8BB8-8544CCAA127D}" type="sibTrans" cxnId="{17A658A3-F299-4FED-8F86-C21D98853FD1}">
      <dgm:prSet/>
      <dgm:spPr/>
      <dgm:t>
        <a:bodyPr/>
        <a:lstStyle/>
        <a:p>
          <a:endParaRPr lang="fr-FR"/>
        </a:p>
      </dgm:t>
    </dgm:pt>
    <dgm:pt modelId="{C2B692DD-FAA1-4476-B408-B3A0AEA11310}">
      <dgm:prSet phldrT="[Texte]"/>
      <dgm:spPr>
        <a:solidFill>
          <a:srgbClr val="FFC000"/>
        </a:solidFill>
      </dgm:spPr>
      <dgm:t>
        <a:bodyPr/>
        <a:lstStyle/>
        <a:p>
          <a:r>
            <a:rPr lang="fr-FR" dirty="0" smtClean="0"/>
            <a:t>Navigateur</a:t>
          </a:r>
          <a:endParaRPr lang="fr-FR" dirty="0"/>
        </a:p>
      </dgm:t>
    </dgm:pt>
    <dgm:pt modelId="{DED14517-3472-4421-8EC0-853878C0F35D}" type="parTrans" cxnId="{2F6A9D57-8444-4E37-9952-EB185F3B5F76}">
      <dgm:prSet/>
      <dgm:spPr/>
      <dgm:t>
        <a:bodyPr/>
        <a:lstStyle/>
        <a:p>
          <a:endParaRPr lang="fr-FR"/>
        </a:p>
      </dgm:t>
    </dgm:pt>
    <dgm:pt modelId="{A56532F3-FD15-43BC-A772-5BCAC16A8E16}" type="sibTrans" cxnId="{2F6A9D57-8444-4E37-9952-EB185F3B5F76}">
      <dgm:prSet/>
      <dgm:spPr/>
      <dgm:t>
        <a:bodyPr/>
        <a:lstStyle/>
        <a:p>
          <a:endParaRPr lang="fr-FR"/>
        </a:p>
      </dgm:t>
    </dgm:pt>
    <dgm:pt modelId="{9DF8B9F1-EF2B-4276-894A-63396048E4C0}">
      <dgm:prSet phldrT="[Texte]"/>
      <dgm:spPr>
        <a:solidFill>
          <a:srgbClr val="FF9933"/>
        </a:solidFill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Décodage flux MPEG</a:t>
          </a:r>
          <a:endParaRPr lang="fr-FR" dirty="0">
            <a:solidFill>
              <a:schemeClr val="bg1"/>
            </a:solidFill>
          </a:endParaRPr>
        </a:p>
      </dgm:t>
    </dgm:pt>
    <dgm:pt modelId="{41827D87-6199-423E-8D37-4735122A71C4}" type="parTrans" cxnId="{2F91A1A3-75EA-474D-AC2B-EBD6BEBE6389}">
      <dgm:prSet/>
      <dgm:spPr/>
      <dgm:t>
        <a:bodyPr/>
        <a:lstStyle/>
        <a:p>
          <a:endParaRPr lang="fr-FR"/>
        </a:p>
      </dgm:t>
    </dgm:pt>
    <dgm:pt modelId="{DE7B34F8-5D6D-4898-B96D-51D43E8EED6F}" type="sibTrans" cxnId="{2F91A1A3-75EA-474D-AC2B-EBD6BEBE6389}">
      <dgm:prSet/>
      <dgm:spPr/>
      <dgm:t>
        <a:bodyPr/>
        <a:lstStyle/>
        <a:p>
          <a:endParaRPr lang="fr-FR"/>
        </a:p>
      </dgm:t>
    </dgm:pt>
    <dgm:pt modelId="{6EEC8A66-A7FB-40B4-9EC0-606D3FD34341}">
      <dgm:prSet phldrT="[Texte]"/>
      <dgm:spPr>
        <a:solidFill>
          <a:srgbClr val="FF9933"/>
        </a:solidFill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Affichage des images</a:t>
          </a:r>
          <a:endParaRPr lang="fr-FR" dirty="0">
            <a:solidFill>
              <a:schemeClr val="bg1"/>
            </a:solidFill>
          </a:endParaRPr>
        </a:p>
      </dgm:t>
    </dgm:pt>
    <dgm:pt modelId="{EB06570D-7797-49DC-B73A-A6E9D2820354}" type="parTrans" cxnId="{10A401A7-D71B-4AFC-B726-E9A8C3498418}">
      <dgm:prSet/>
      <dgm:spPr/>
      <dgm:t>
        <a:bodyPr/>
        <a:lstStyle/>
        <a:p>
          <a:endParaRPr lang="fr-FR"/>
        </a:p>
      </dgm:t>
    </dgm:pt>
    <dgm:pt modelId="{689EACCD-98E5-40D9-BFD0-75AD0B8931D7}" type="sibTrans" cxnId="{10A401A7-D71B-4AFC-B726-E9A8C3498418}">
      <dgm:prSet/>
      <dgm:spPr/>
      <dgm:t>
        <a:bodyPr/>
        <a:lstStyle/>
        <a:p>
          <a:endParaRPr lang="fr-FR"/>
        </a:p>
      </dgm:t>
    </dgm:pt>
    <dgm:pt modelId="{AD108BB5-B326-439C-A2C0-A1CD118F91BF}">
      <dgm:prSet phldrT="[Texte]"/>
      <dgm:spPr>
        <a:solidFill>
          <a:srgbClr val="FF9933">
            <a:alpha val="89804"/>
          </a:srgbClr>
        </a:solidFill>
      </dgm:spPr>
      <dgm:t>
        <a:bodyPr/>
        <a:lstStyle/>
        <a:p>
          <a:endParaRPr lang="fr-FR" dirty="0"/>
        </a:p>
      </dgm:t>
    </dgm:pt>
    <dgm:pt modelId="{704F5299-3384-4577-8709-7997D4FD4C3B}" type="parTrans" cxnId="{12C1D8A3-304B-40BF-B3F1-11715BE74D1B}">
      <dgm:prSet/>
      <dgm:spPr/>
      <dgm:t>
        <a:bodyPr/>
        <a:lstStyle/>
        <a:p>
          <a:endParaRPr lang="fr-FR"/>
        </a:p>
      </dgm:t>
    </dgm:pt>
    <dgm:pt modelId="{C5147E24-3E2F-4FED-8278-64CFF967BFB3}" type="sibTrans" cxnId="{12C1D8A3-304B-40BF-B3F1-11715BE74D1B}">
      <dgm:prSet/>
      <dgm:spPr/>
      <dgm:t>
        <a:bodyPr/>
        <a:lstStyle/>
        <a:p>
          <a:endParaRPr lang="fr-FR"/>
        </a:p>
      </dgm:t>
    </dgm:pt>
    <dgm:pt modelId="{056D89BC-31FF-4760-8050-DEB3C9463BDC}">
      <dgm:prSet phldrT="[Texte]"/>
      <dgm:spPr>
        <a:solidFill>
          <a:srgbClr val="FF9933">
            <a:alpha val="89804"/>
          </a:srgbClr>
        </a:solidFill>
      </dgm:spPr>
      <dgm:t>
        <a:bodyPr/>
        <a:lstStyle/>
        <a:p>
          <a:r>
            <a:rPr lang="fr-FR" dirty="0" smtClean="0">
              <a:solidFill>
                <a:schemeClr val="bg1"/>
              </a:solidFill>
            </a:rPr>
            <a:t>Encodage MPEG</a:t>
          </a:r>
          <a:endParaRPr lang="fr-FR" dirty="0">
            <a:solidFill>
              <a:schemeClr val="bg1"/>
            </a:solidFill>
          </a:endParaRPr>
        </a:p>
      </dgm:t>
    </dgm:pt>
    <dgm:pt modelId="{16A9E02B-8FC3-460A-87A3-5A783DCF788D}" type="parTrans" cxnId="{F7C8C520-8682-4B51-A219-95AE49ED702A}">
      <dgm:prSet/>
      <dgm:spPr/>
      <dgm:t>
        <a:bodyPr/>
        <a:lstStyle/>
        <a:p>
          <a:endParaRPr lang="fr-FR"/>
        </a:p>
      </dgm:t>
    </dgm:pt>
    <dgm:pt modelId="{AFC8BFB7-A2A8-4407-B192-F60207E73C56}" type="sibTrans" cxnId="{F7C8C520-8682-4B51-A219-95AE49ED702A}">
      <dgm:prSet/>
      <dgm:spPr/>
      <dgm:t>
        <a:bodyPr/>
        <a:lstStyle/>
        <a:p>
          <a:endParaRPr lang="fr-FR"/>
        </a:p>
      </dgm:t>
    </dgm:pt>
    <dgm:pt modelId="{0EE02631-B0F6-49A3-86C0-44181BEF1859}" type="pres">
      <dgm:prSet presAssocID="{1F636ED7-96FF-4851-97A1-C0604C5827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EE8F3ED-2EB5-4189-8FAC-5B3AB8F58D2F}" type="pres">
      <dgm:prSet presAssocID="{1F636ED7-96FF-4851-97A1-C0604C582726}" presName="tSp" presStyleCnt="0"/>
      <dgm:spPr/>
    </dgm:pt>
    <dgm:pt modelId="{AF1B1033-2C19-4DE1-B57D-E845A375280C}" type="pres">
      <dgm:prSet presAssocID="{1F636ED7-96FF-4851-97A1-C0604C582726}" presName="bSp" presStyleCnt="0"/>
      <dgm:spPr/>
    </dgm:pt>
    <dgm:pt modelId="{39A9414F-5C2C-403D-9BAB-82AA22A35B47}" type="pres">
      <dgm:prSet presAssocID="{1F636ED7-96FF-4851-97A1-C0604C582726}" presName="process" presStyleCnt="0"/>
      <dgm:spPr/>
    </dgm:pt>
    <dgm:pt modelId="{77EC235D-CDCC-4F95-98B9-DD91A1C86B89}" type="pres">
      <dgm:prSet presAssocID="{5A4435B2-4B79-4DB2-B39A-FD19EA641156}" presName="composite1" presStyleCnt="0"/>
      <dgm:spPr/>
    </dgm:pt>
    <dgm:pt modelId="{9F6F4CB2-FCC8-4B91-940E-2623164231A2}" type="pres">
      <dgm:prSet presAssocID="{5A4435B2-4B79-4DB2-B39A-FD19EA641156}" presName="dummyNode1" presStyleLbl="node1" presStyleIdx="0" presStyleCnt="3"/>
      <dgm:spPr/>
    </dgm:pt>
    <dgm:pt modelId="{4E7C75A5-D22E-4CBF-A507-49AE06C84CB3}" type="pres">
      <dgm:prSet presAssocID="{5A4435B2-4B79-4DB2-B39A-FD19EA641156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12F3FF5-EF77-4D18-A458-FEAD9A1B6744}" type="pres">
      <dgm:prSet presAssocID="{5A4435B2-4B79-4DB2-B39A-FD19EA641156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082C7C-1E2E-4048-B5F2-8E45828FD9F4}" type="pres">
      <dgm:prSet presAssocID="{5A4435B2-4B79-4DB2-B39A-FD19EA641156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823EF2-8AC0-40D5-A7A6-C6727630217E}" type="pres">
      <dgm:prSet presAssocID="{5A4435B2-4B79-4DB2-B39A-FD19EA641156}" presName="connSite1" presStyleCnt="0"/>
      <dgm:spPr/>
    </dgm:pt>
    <dgm:pt modelId="{16D8B753-EBAE-4A01-AB70-B4F45116F715}" type="pres">
      <dgm:prSet presAssocID="{0F283BE8-9F1A-46FF-A516-2EB2C40D8907}" presName="Name9" presStyleLbl="sibTrans2D1" presStyleIdx="0" presStyleCnt="2"/>
      <dgm:spPr/>
      <dgm:t>
        <a:bodyPr/>
        <a:lstStyle/>
        <a:p>
          <a:endParaRPr lang="fr-FR"/>
        </a:p>
      </dgm:t>
    </dgm:pt>
    <dgm:pt modelId="{7A5A37EB-C401-4621-B2C3-3C0FA5F1F960}" type="pres">
      <dgm:prSet presAssocID="{36C4FA67-27C9-4BC1-A732-C61B87DF883B}" presName="composite2" presStyleCnt="0"/>
      <dgm:spPr/>
    </dgm:pt>
    <dgm:pt modelId="{65FC78F1-DE25-4B23-AD05-66F092BCF2C5}" type="pres">
      <dgm:prSet presAssocID="{36C4FA67-27C9-4BC1-A732-C61B87DF883B}" presName="dummyNode2" presStyleLbl="node1" presStyleIdx="0" presStyleCnt="3"/>
      <dgm:spPr/>
    </dgm:pt>
    <dgm:pt modelId="{11BC2436-30C4-448C-9133-345B8B6CEC94}" type="pres">
      <dgm:prSet presAssocID="{36C4FA67-27C9-4BC1-A732-C61B87DF883B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216B9C8-B38C-4691-9ED6-5DB32C43F6A7}" type="pres">
      <dgm:prSet presAssocID="{36C4FA67-27C9-4BC1-A732-C61B87DF883B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E280BCA-A70B-4A7B-9447-2496B7C67FFD}" type="pres">
      <dgm:prSet presAssocID="{36C4FA67-27C9-4BC1-A732-C61B87DF883B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4C4815-E645-4867-A148-D7CCEED8D001}" type="pres">
      <dgm:prSet presAssocID="{36C4FA67-27C9-4BC1-A732-C61B87DF883B}" presName="connSite2" presStyleCnt="0"/>
      <dgm:spPr/>
    </dgm:pt>
    <dgm:pt modelId="{3952C34A-03D0-41D6-BADA-A1BB9311F7DD}" type="pres">
      <dgm:prSet presAssocID="{1C59F060-D701-483E-85CD-BA3AAFFC5677}" presName="Name18" presStyleLbl="sibTrans2D1" presStyleIdx="1" presStyleCnt="2"/>
      <dgm:spPr/>
      <dgm:t>
        <a:bodyPr/>
        <a:lstStyle/>
        <a:p>
          <a:endParaRPr lang="fr-FR"/>
        </a:p>
      </dgm:t>
    </dgm:pt>
    <dgm:pt modelId="{D709F439-5E5E-41BE-8B39-BEF6392B8DB9}" type="pres">
      <dgm:prSet presAssocID="{C2B692DD-FAA1-4476-B408-B3A0AEA11310}" presName="composite1" presStyleCnt="0"/>
      <dgm:spPr/>
    </dgm:pt>
    <dgm:pt modelId="{E1AC2014-D3D8-4711-8019-77300BECB6CC}" type="pres">
      <dgm:prSet presAssocID="{C2B692DD-FAA1-4476-B408-B3A0AEA11310}" presName="dummyNode1" presStyleLbl="node1" presStyleIdx="1" presStyleCnt="3"/>
      <dgm:spPr/>
    </dgm:pt>
    <dgm:pt modelId="{F3830A24-5EE6-492F-B6F3-2A9B7D1B17E8}" type="pres">
      <dgm:prSet presAssocID="{C2B692DD-FAA1-4476-B408-B3A0AEA11310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F24D90-EE34-42B7-BBB4-0238CBECAF62}" type="pres">
      <dgm:prSet presAssocID="{C2B692DD-FAA1-4476-B408-B3A0AEA11310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7EEC75-F41A-41EC-827E-514E952A632A}" type="pres">
      <dgm:prSet presAssocID="{C2B692DD-FAA1-4476-B408-B3A0AEA11310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BB3EF19-A414-4C8F-951B-C113367570C7}" type="pres">
      <dgm:prSet presAssocID="{C2B692DD-FAA1-4476-B408-B3A0AEA11310}" presName="connSite1" presStyleCnt="0"/>
      <dgm:spPr/>
    </dgm:pt>
  </dgm:ptLst>
  <dgm:cxnLst>
    <dgm:cxn modelId="{C03FD409-E2BB-4419-81BE-48D0FC18D085}" type="presOf" srcId="{0F283BE8-9F1A-46FF-A516-2EB2C40D8907}" destId="{16D8B753-EBAE-4A01-AB70-B4F45116F715}" srcOrd="0" destOrd="0" presId="urn:microsoft.com/office/officeart/2005/8/layout/hProcess4"/>
    <dgm:cxn modelId="{91559BDD-ACCD-467B-AF96-554A0EF785EE}" type="presOf" srcId="{6EEC8A66-A7FB-40B4-9EC0-606D3FD34341}" destId="{F3830A24-5EE6-492F-B6F3-2A9B7D1B17E8}" srcOrd="0" destOrd="1" presId="urn:microsoft.com/office/officeart/2005/8/layout/hProcess4"/>
    <dgm:cxn modelId="{615BD475-862D-402C-8A3E-D2C7A61F6233}" type="presOf" srcId="{9DF8B9F1-EF2B-4276-894A-63396048E4C0}" destId="{51F24D90-EE34-42B7-BBB4-0238CBECAF62}" srcOrd="1" destOrd="0" presId="urn:microsoft.com/office/officeart/2005/8/layout/hProcess4"/>
    <dgm:cxn modelId="{2F6A9D57-8444-4E37-9952-EB185F3B5F76}" srcId="{1F636ED7-96FF-4851-97A1-C0604C582726}" destId="{C2B692DD-FAA1-4476-B408-B3A0AEA11310}" srcOrd="2" destOrd="0" parTransId="{DED14517-3472-4421-8EC0-853878C0F35D}" sibTransId="{A56532F3-FD15-43BC-A772-5BCAC16A8E16}"/>
    <dgm:cxn modelId="{568C3398-60AC-44AD-9372-0F9973E318D5}" type="presOf" srcId="{056D89BC-31FF-4760-8050-DEB3C9463BDC}" destId="{B12F3FF5-EF77-4D18-A458-FEAD9A1B6744}" srcOrd="1" destOrd="1" presId="urn:microsoft.com/office/officeart/2005/8/layout/hProcess4"/>
    <dgm:cxn modelId="{0DA81E5D-7247-4385-9910-CB72D97F83B6}" type="presOf" srcId="{6EEC8A66-A7FB-40B4-9EC0-606D3FD34341}" destId="{51F24D90-EE34-42B7-BBB4-0238CBECAF62}" srcOrd="1" destOrd="1" presId="urn:microsoft.com/office/officeart/2005/8/layout/hProcess4"/>
    <dgm:cxn modelId="{08DCB38C-6BE6-43B4-A545-30BCCDB024E5}" type="presOf" srcId="{CE034166-C8B0-4BCF-A253-AF7D5DB978A7}" destId="{11BC2436-30C4-448C-9133-345B8B6CEC94}" srcOrd="0" destOrd="0" presId="urn:microsoft.com/office/officeart/2005/8/layout/hProcess4"/>
    <dgm:cxn modelId="{97B06F58-A424-4361-810C-D7CBE0560A0F}" type="presOf" srcId="{5A4435B2-4B79-4DB2-B39A-FD19EA641156}" destId="{0C082C7C-1E2E-4048-B5F2-8E45828FD9F4}" srcOrd="0" destOrd="0" presId="urn:microsoft.com/office/officeart/2005/8/layout/hProcess4"/>
    <dgm:cxn modelId="{CB90183D-C3C1-4F4F-BA3A-6768C45C9A0D}" srcId="{1F636ED7-96FF-4851-97A1-C0604C582726}" destId="{36C4FA67-27C9-4BC1-A732-C61B87DF883B}" srcOrd="1" destOrd="0" parTransId="{1D393C37-5710-4300-806C-4A2A40ACFA91}" sibTransId="{1C59F060-D701-483E-85CD-BA3AAFFC5677}"/>
    <dgm:cxn modelId="{2F91A1A3-75EA-474D-AC2B-EBD6BEBE6389}" srcId="{C2B692DD-FAA1-4476-B408-B3A0AEA11310}" destId="{9DF8B9F1-EF2B-4276-894A-63396048E4C0}" srcOrd="0" destOrd="0" parTransId="{41827D87-6199-423E-8D37-4735122A71C4}" sibTransId="{DE7B34F8-5D6D-4898-B96D-51D43E8EED6F}"/>
    <dgm:cxn modelId="{40C10040-DE77-4550-A839-FD931F341E28}" srcId="{1F636ED7-96FF-4851-97A1-C0604C582726}" destId="{5A4435B2-4B79-4DB2-B39A-FD19EA641156}" srcOrd="0" destOrd="0" parTransId="{8A904FA1-B0A1-4F41-B1D9-2AC587278E12}" sibTransId="{0F283BE8-9F1A-46FF-A516-2EB2C40D8907}"/>
    <dgm:cxn modelId="{65108DC5-9CE0-4397-ACAC-C91BA52D0237}" type="presOf" srcId="{C2B692DD-FAA1-4476-B408-B3A0AEA11310}" destId="{A67EEC75-F41A-41EC-827E-514E952A632A}" srcOrd="0" destOrd="0" presId="urn:microsoft.com/office/officeart/2005/8/layout/hProcess4"/>
    <dgm:cxn modelId="{17A658A3-F299-4FED-8F86-C21D98853FD1}" srcId="{36C4FA67-27C9-4BC1-A732-C61B87DF883B}" destId="{CE034166-C8B0-4BCF-A253-AF7D5DB978A7}" srcOrd="0" destOrd="0" parTransId="{DA255F2F-7BAE-4A4F-8385-067F81D5526E}" sibTransId="{4BE61C9A-C53F-42DF-8BB8-8544CCAA127D}"/>
    <dgm:cxn modelId="{32B3A28E-9380-4042-8CCB-6FAA2DA834BA}" type="presOf" srcId="{1C59F060-D701-483E-85CD-BA3AAFFC5677}" destId="{3952C34A-03D0-41D6-BADA-A1BB9311F7DD}" srcOrd="0" destOrd="0" presId="urn:microsoft.com/office/officeart/2005/8/layout/hProcess4"/>
    <dgm:cxn modelId="{4464AA3A-B7C0-44DC-978D-7E80AC8D7076}" type="presOf" srcId="{36C4FA67-27C9-4BC1-A732-C61B87DF883B}" destId="{6E280BCA-A70B-4A7B-9447-2496B7C67FFD}" srcOrd="0" destOrd="0" presId="urn:microsoft.com/office/officeart/2005/8/layout/hProcess4"/>
    <dgm:cxn modelId="{20DC899A-DB15-4765-92F1-9FE69BF88C10}" type="presOf" srcId="{9DF8B9F1-EF2B-4276-894A-63396048E4C0}" destId="{F3830A24-5EE6-492F-B6F3-2A9B7D1B17E8}" srcOrd="0" destOrd="0" presId="urn:microsoft.com/office/officeart/2005/8/layout/hProcess4"/>
    <dgm:cxn modelId="{09DE09F6-77FB-4833-864F-55324360B82F}" type="presOf" srcId="{AD108BB5-B326-439C-A2C0-A1CD118F91BF}" destId="{B12F3FF5-EF77-4D18-A458-FEAD9A1B6744}" srcOrd="1" destOrd="0" presId="urn:microsoft.com/office/officeart/2005/8/layout/hProcess4"/>
    <dgm:cxn modelId="{9EF68A72-B149-4D59-8853-2C56632E00D5}" type="presOf" srcId="{056D89BC-31FF-4760-8050-DEB3C9463BDC}" destId="{4E7C75A5-D22E-4CBF-A507-49AE06C84CB3}" srcOrd="0" destOrd="1" presId="urn:microsoft.com/office/officeart/2005/8/layout/hProcess4"/>
    <dgm:cxn modelId="{46759FE8-83C8-4E25-BF3D-C10982917531}" type="presOf" srcId="{CE034166-C8B0-4BCF-A253-AF7D5DB978A7}" destId="{B216B9C8-B38C-4691-9ED6-5DB32C43F6A7}" srcOrd="1" destOrd="0" presId="urn:microsoft.com/office/officeart/2005/8/layout/hProcess4"/>
    <dgm:cxn modelId="{168B5212-56D5-48D6-A8C8-4C3BDC37A43C}" type="presOf" srcId="{1F636ED7-96FF-4851-97A1-C0604C582726}" destId="{0EE02631-B0F6-49A3-86C0-44181BEF1859}" srcOrd="0" destOrd="0" presId="urn:microsoft.com/office/officeart/2005/8/layout/hProcess4"/>
    <dgm:cxn modelId="{10A401A7-D71B-4AFC-B726-E9A8C3498418}" srcId="{C2B692DD-FAA1-4476-B408-B3A0AEA11310}" destId="{6EEC8A66-A7FB-40B4-9EC0-606D3FD34341}" srcOrd="1" destOrd="0" parTransId="{EB06570D-7797-49DC-B73A-A6E9D2820354}" sibTransId="{689EACCD-98E5-40D9-BFD0-75AD0B8931D7}"/>
    <dgm:cxn modelId="{E21D91A3-7AF7-4E83-A940-7B61E5EE52A1}" type="presOf" srcId="{AD108BB5-B326-439C-A2C0-A1CD118F91BF}" destId="{4E7C75A5-D22E-4CBF-A507-49AE06C84CB3}" srcOrd="0" destOrd="0" presId="urn:microsoft.com/office/officeart/2005/8/layout/hProcess4"/>
    <dgm:cxn modelId="{12C1D8A3-304B-40BF-B3F1-11715BE74D1B}" srcId="{5A4435B2-4B79-4DB2-B39A-FD19EA641156}" destId="{AD108BB5-B326-439C-A2C0-A1CD118F91BF}" srcOrd="0" destOrd="0" parTransId="{704F5299-3384-4577-8709-7997D4FD4C3B}" sibTransId="{C5147E24-3E2F-4FED-8278-64CFF967BFB3}"/>
    <dgm:cxn modelId="{F7C8C520-8682-4B51-A219-95AE49ED702A}" srcId="{5A4435B2-4B79-4DB2-B39A-FD19EA641156}" destId="{056D89BC-31FF-4760-8050-DEB3C9463BDC}" srcOrd="1" destOrd="0" parTransId="{16A9E02B-8FC3-460A-87A3-5A783DCF788D}" sibTransId="{AFC8BFB7-A2A8-4407-B192-F60207E73C56}"/>
    <dgm:cxn modelId="{6EAA0267-955C-4ADB-A44C-04C6A2929AC6}" type="presParOf" srcId="{0EE02631-B0F6-49A3-86C0-44181BEF1859}" destId="{4EE8F3ED-2EB5-4189-8FAC-5B3AB8F58D2F}" srcOrd="0" destOrd="0" presId="urn:microsoft.com/office/officeart/2005/8/layout/hProcess4"/>
    <dgm:cxn modelId="{BD6B1A24-7977-46A9-89A5-73631506C722}" type="presParOf" srcId="{0EE02631-B0F6-49A3-86C0-44181BEF1859}" destId="{AF1B1033-2C19-4DE1-B57D-E845A375280C}" srcOrd="1" destOrd="0" presId="urn:microsoft.com/office/officeart/2005/8/layout/hProcess4"/>
    <dgm:cxn modelId="{E1482D47-5E60-49E9-908D-65D815A3AC41}" type="presParOf" srcId="{0EE02631-B0F6-49A3-86C0-44181BEF1859}" destId="{39A9414F-5C2C-403D-9BAB-82AA22A35B47}" srcOrd="2" destOrd="0" presId="urn:microsoft.com/office/officeart/2005/8/layout/hProcess4"/>
    <dgm:cxn modelId="{4BFE77A3-909C-4A07-AB33-D8796C36D835}" type="presParOf" srcId="{39A9414F-5C2C-403D-9BAB-82AA22A35B47}" destId="{77EC235D-CDCC-4F95-98B9-DD91A1C86B89}" srcOrd="0" destOrd="0" presId="urn:microsoft.com/office/officeart/2005/8/layout/hProcess4"/>
    <dgm:cxn modelId="{30A436F9-D76D-471B-83F9-9D348D7DC5AD}" type="presParOf" srcId="{77EC235D-CDCC-4F95-98B9-DD91A1C86B89}" destId="{9F6F4CB2-FCC8-4B91-940E-2623164231A2}" srcOrd="0" destOrd="0" presId="urn:microsoft.com/office/officeart/2005/8/layout/hProcess4"/>
    <dgm:cxn modelId="{67BF984B-4AA4-445B-8850-79297A412D6E}" type="presParOf" srcId="{77EC235D-CDCC-4F95-98B9-DD91A1C86B89}" destId="{4E7C75A5-D22E-4CBF-A507-49AE06C84CB3}" srcOrd="1" destOrd="0" presId="urn:microsoft.com/office/officeart/2005/8/layout/hProcess4"/>
    <dgm:cxn modelId="{4FE68FCE-4275-47EF-821A-D97F743879CF}" type="presParOf" srcId="{77EC235D-CDCC-4F95-98B9-DD91A1C86B89}" destId="{B12F3FF5-EF77-4D18-A458-FEAD9A1B6744}" srcOrd="2" destOrd="0" presId="urn:microsoft.com/office/officeart/2005/8/layout/hProcess4"/>
    <dgm:cxn modelId="{5A569E81-4538-4E42-97D8-E62C46948E21}" type="presParOf" srcId="{77EC235D-CDCC-4F95-98B9-DD91A1C86B89}" destId="{0C082C7C-1E2E-4048-B5F2-8E45828FD9F4}" srcOrd="3" destOrd="0" presId="urn:microsoft.com/office/officeart/2005/8/layout/hProcess4"/>
    <dgm:cxn modelId="{AE42EDAF-92CD-4992-8F23-D787F765CDEE}" type="presParOf" srcId="{77EC235D-CDCC-4F95-98B9-DD91A1C86B89}" destId="{7D823EF2-8AC0-40D5-A7A6-C6727630217E}" srcOrd="4" destOrd="0" presId="urn:microsoft.com/office/officeart/2005/8/layout/hProcess4"/>
    <dgm:cxn modelId="{23DED07A-E9CC-4A1B-AF30-83B1BD339012}" type="presParOf" srcId="{39A9414F-5C2C-403D-9BAB-82AA22A35B47}" destId="{16D8B753-EBAE-4A01-AB70-B4F45116F715}" srcOrd="1" destOrd="0" presId="urn:microsoft.com/office/officeart/2005/8/layout/hProcess4"/>
    <dgm:cxn modelId="{58769125-FB8F-4CC1-A75C-F853B0B3AE56}" type="presParOf" srcId="{39A9414F-5C2C-403D-9BAB-82AA22A35B47}" destId="{7A5A37EB-C401-4621-B2C3-3C0FA5F1F960}" srcOrd="2" destOrd="0" presId="urn:microsoft.com/office/officeart/2005/8/layout/hProcess4"/>
    <dgm:cxn modelId="{8D52486E-9304-4682-8656-12B03C2EB479}" type="presParOf" srcId="{7A5A37EB-C401-4621-B2C3-3C0FA5F1F960}" destId="{65FC78F1-DE25-4B23-AD05-66F092BCF2C5}" srcOrd="0" destOrd="0" presId="urn:microsoft.com/office/officeart/2005/8/layout/hProcess4"/>
    <dgm:cxn modelId="{619B4752-C1F9-4152-A5E3-235E2BB3C2FD}" type="presParOf" srcId="{7A5A37EB-C401-4621-B2C3-3C0FA5F1F960}" destId="{11BC2436-30C4-448C-9133-345B8B6CEC94}" srcOrd="1" destOrd="0" presId="urn:microsoft.com/office/officeart/2005/8/layout/hProcess4"/>
    <dgm:cxn modelId="{15374234-D804-4082-ABE5-69532C80C952}" type="presParOf" srcId="{7A5A37EB-C401-4621-B2C3-3C0FA5F1F960}" destId="{B216B9C8-B38C-4691-9ED6-5DB32C43F6A7}" srcOrd="2" destOrd="0" presId="urn:microsoft.com/office/officeart/2005/8/layout/hProcess4"/>
    <dgm:cxn modelId="{A6B07AC7-98C5-44D1-8E11-ECC3814193FE}" type="presParOf" srcId="{7A5A37EB-C401-4621-B2C3-3C0FA5F1F960}" destId="{6E280BCA-A70B-4A7B-9447-2496B7C67FFD}" srcOrd="3" destOrd="0" presId="urn:microsoft.com/office/officeart/2005/8/layout/hProcess4"/>
    <dgm:cxn modelId="{589964B2-BD8B-44EF-91BE-0F677735310C}" type="presParOf" srcId="{7A5A37EB-C401-4621-B2C3-3C0FA5F1F960}" destId="{424C4815-E645-4867-A148-D7CCEED8D001}" srcOrd="4" destOrd="0" presId="urn:microsoft.com/office/officeart/2005/8/layout/hProcess4"/>
    <dgm:cxn modelId="{A5CD0647-BE4F-42EC-B614-15352B57D5AD}" type="presParOf" srcId="{39A9414F-5C2C-403D-9BAB-82AA22A35B47}" destId="{3952C34A-03D0-41D6-BADA-A1BB9311F7DD}" srcOrd="3" destOrd="0" presId="urn:microsoft.com/office/officeart/2005/8/layout/hProcess4"/>
    <dgm:cxn modelId="{E542F805-C238-444E-B04C-2EB87CD7CE6D}" type="presParOf" srcId="{39A9414F-5C2C-403D-9BAB-82AA22A35B47}" destId="{D709F439-5E5E-41BE-8B39-BEF6392B8DB9}" srcOrd="4" destOrd="0" presId="urn:microsoft.com/office/officeart/2005/8/layout/hProcess4"/>
    <dgm:cxn modelId="{CF733D0D-1BB2-4AF1-8428-86B499BA44BA}" type="presParOf" srcId="{D709F439-5E5E-41BE-8B39-BEF6392B8DB9}" destId="{E1AC2014-D3D8-4711-8019-77300BECB6CC}" srcOrd="0" destOrd="0" presId="urn:microsoft.com/office/officeart/2005/8/layout/hProcess4"/>
    <dgm:cxn modelId="{CFC7D369-59E8-4E38-A305-A14F16D81596}" type="presParOf" srcId="{D709F439-5E5E-41BE-8B39-BEF6392B8DB9}" destId="{F3830A24-5EE6-492F-B6F3-2A9B7D1B17E8}" srcOrd="1" destOrd="0" presId="urn:microsoft.com/office/officeart/2005/8/layout/hProcess4"/>
    <dgm:cxn modelId="{B1E43E2E-2E24-4083-852E-0679B850ECCF}" type="presParOf" srcId="{D709F439-5E5E-41BE-8B39-BEF6392B8DB9}" destId="{51F24D90-EE34-42B7-BBB4-0238CBECAF62}" srcOrd="2" destOrd="0" presId="urn:microsoft.com/office/officeart/2005/8/layout/hProcess4"/>
    <dgm:cxn modelId="{A21BB683-3231-4F05-9A69-B04C4FE99D45}" type="presParOf" srcId="{D709F439-5E5E-41BE-8B39-BEF6392B8DB9}" destId="{A67EEC75-F41A-41EC-827E-514E952A632A}" srcOrd="3" destOrd="0" presId="urn:microsoft.com/office/officeart/2005/8/layout/hProcess4"/>
    <dgm:cxn modelId="{B433937B-7031-4687-83CB-2FB7DF4817CE}" type="presParOf" srcId="{D709F439-5E5E-41BE-8B39-BEF6392B8DB9}" destId="{3BB3EF19-A414-4C8F-951B-C113367570C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E15C-3B32-44D9-A9FF-DD783958D1A7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CBA9B-7FB7-4766-B732-D0ADA2411BA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88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723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>
                <a:sym typeface="Wingdings" panose="05000000000000000000" pitchFamily="2" charset="2"/>
              </a:rPr>
              <a:t>Déformation à 2,5mm et 0,5 mm</a:t>
            </a:r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709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463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Dimensionnement motoréducteurs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775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chemeClr val="bg1"/>
                </a:solidFill>
              </a:rPr>
              <a:t>Le Rayon Roue correspond au rayon de la roue motrice plus l’épaisseur de la chenille</a:t>
            </a:r>
            <a:r>
              <a:rPr lang="fr-FR" baseline="0" dirty="0">
                <a:solidFill>
                  <a:schemeClr val="bg1"/>
                </a:solidFill>
              </a:rPr>
              <a:t> (image)</a:t>
            </a:r>
          </a:p>
          <a:p>
            <a:pPr>
              <a:defRPr/>
            </a:pPr>
            <a:endParaRPr lang="fr-FR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fr-FR">
                <a:solidFill>
                  <a:schemeClr val="bg1"/>
                </a:solidFill>
              </a:rPr>
              <a:t>Surdimentionner</a:t>
            </a:r>
            <a:endParaRPr lang="fr-FR" dirty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>
                <a:solidFill>
                  <a:schemeClr val="bg1"/>
                </a:solidFill>
              </a:rPr>
              <a:t>On </a:t>
            </a:r>
            <a:r>
              <a:rPr lang="fr-FR" baseline="0" dirty="0">
                <a:solidFill>
                  <a:schemeClr val="bg1"/>
                </a:solidFill>
              </a:rPr>
              <a:t>quadruple le couple (la Puissance) moteur de manière à ce que un seul moteur puisse faire mouvoir le robot et pour compenser les pertes dues aux frottements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897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Motoréducteurs choisis : HP 997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Fabriquant: </a:t>
            </a:r>
            <a:r>
              <a:rPr lang="fr-FR" dirty="0" err="1" smtClean="0">
                <a:solidFill>
                  <a:schemeClr val="bg1"/>
                </a:solidFill>
              </a:rPr>
              <a:t>Pololu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Distributeur: </a:t>
            </a:r>
            <a:r>
              <a:rPr lang="fr-FR" dirty="0" err="1" smtClean="0">
                <a:solidFill>
                  <a:schemeClr val="bg1"/>
                </a:solidFill>
              </a:rPr>
              <a:t>Gotronic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Points forts: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solidFill>
                  <a:schemeClr val="bg1"/>
                </a:solidFill>
              </a:rPr>
              <a:t>Vitesse: </a:t>
            </a:r>
            <a:r>
              <a:rPr lang="fr-FR" u="sng" dirty="0" smtClean="0">
                <a:solidFill>
                  <a:schemeClr val="bg1"/>
                </a:solidFill>
              </a:rPr>
              <a:t>200tr/min</a:t>
            </a:r>
            <a:r>
              <a:rPr lang="fr-FR" dirty="0" smtClean="0">
                <a:solidFill>
                  <a:schemeClr val="bg1"/>
                </a:solidFill>
              </a:rPr>
              <a:t> &gt; 160tr/min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Couple: </a:t>
            </a:r>
            <a:r>
              <a:rPr lang="fr-FR" u="sng" dirty="0" smtClean="0">
                <a:solidFill>
                  <a:schemeClr val="bg1"/>
                </a:solidFill>
              </a:rPr>
              <a:t>0,29N.m</a:t>
            </a:r>
            <a:r>
              <a:rPr lang="fr-FR" dirty="0" smtClean="0">
                <a:solidFill>
                  <a:schemeClr val="bg1"/>
                </a:solidFill>
              </a:rPr>
              <a:t> &gt; 0,09N.m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solidFill>
                  <a:schemeClr val="bg1"/>
                </a:solidFill>
              </a:rPr>
              <a:t>Alimentation continue en 6V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solidFill>
                  <a:schemeClr val="bg1"/>
                </a:solidFill>
              </a:rPr>
              <a:t>Très faible encombrement 26x12x10mm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     soit 3 cm</a:t>
            </a:r>
            <a:r>
              <a:rPr lang="fr-FR" baseline="30000" dirty="0" smtClean="0">
                <a:solidFill>
                  <a:schemeClr val="bg1"/>
                </a:solidFill>
              </a:rPr>
              <a:t>3</a:t>
            </a:r>
            <a:r>
              <a:rPr lang="fr-FR" dirty="0" smtClean="0">
                <a:solidFill>
                  <a:schemeClr val="bg1"/>
                </a:solidFill>
              </a:rPr>
              <a:t> et un poids de </a:t>
            </a:r>
            <a:r>
              <a:rPr lang="fr-FR" u="sng" dirty="0" smtClean="0">
                <a:solidFill>
                  <a:schemeClr val="bg1"/>
                </a:solidFill>
              </a:rPr>
              <a:t>10g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smtClean="0">
                <a:solidFill>
                  <a:schemeClr val="bg1"/>
                </a:solidFill>
              </a:rPr>
              <a:t>Peu onéreux 15,30 € unité + 4,80 € pour la paire de supports soit un coût total de </a:t>
            </a:r>
            <a:r>
              <a:rPr lang="fr-FR" u="sng" dirty="0" smtClean="0">
                <a:solidFill>
                  <a:schemeClr val="bg1"/>
                </a:solidFill>
              </a:rPr>
              <a:t>35,40 €</a:t>
            </a: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33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Performances</a:t>
            </a:r>
            <a:r>
              <a:rPr lang="fr-FR"/>
              <a:t> décevantes</a:t>
            </a:r>
            <a:endParaRPr lang="fr-FR" dirty="0"/>
          </a:p>
          <a:p>
            <a:endParaRPr lang="fr-FR" dirty="0"/>
          </a:p>
          <a:p>
            <a:r>
              <a:rPr lang="fr-FR"/>
              <a:t>Prises </a:t>
            </a:r>
            <a:r>
              <a:rPr lang="fr-FR" dirty="0"/>
              <a:t>de mesures</a:t>
            </a:r>
          </a:p>
          <a:p>
            <a:r>
              <a:rPr lang="fr-FR" dirty="0"/>
              <a:t>Pour motoréducteurs</a:t>
            </a:r>
          </a:p>
          <a:p>
            <a:r>
              <a:rPr lang="fr-FR" dirty="0"/>
              <a:t>Vitesse: tachymètre</a:t>
            </a:r>
          </a:p>
          <a:p>
            <a:r>
              <a:rPr lang="fr-FR" dirty="0"/>
              <a:t>Couple maximal :  Newton-mètre  corde    /!\</a:t>
            </a:r>
            <a:r>
              <a:rPr lang="fr-FR" baseline="0" dirty="0"/>
              <a:t> cylindre en plastique rouge</a:t>
            </a:r>
          </a:p>
          <a:p>
            <a:endParaRPr lang="fr-FR" baseline="0" dirty="0"/>
          </a:p>
          <a:p>
            <a:r>
              <a:rPr lang="fr-FR" baseline="0" dirty="0"/>
              <a:t>Mais récemment 2,4A à vide !</a:t>
            </a:r>
          </a:p>
          <a:p>
            <a:endParaRPr lang="fr-FR" baseline="0" dirty="0"/>
          </a:p>
          <a:p>
            <a:r>
              <a:rPr lang="fr-FR" baseline="0" dirty="0"/>
              <a:t>Pour Chenilles:</a:t>
            </a:r>
          </a:p>
          <a:p>
            <a:r>
              <a:rPr lang="fr-FR" baseline="0" dirty="0"/>
              <a:t>Mesure du couple de </a:t>
            </a:r>
            <a:r>
              <a:rPr lang="fr-FR" baseline="0" dirty="0" err="1"/>
              <a:t>démarage</a:t>
            </a:r>
            <a:r>
              <a:rPr lang="fr-FR" baseline="0" dirty="0"/>
              <a:t> avec une barre coudée et des poids (calculs avec l’angle)</a:t>
            </a:r>
          </a:p>
          <a:p>
            <a:endParaRPr lang="fr-FR" baseline="0" dirty="0"/>
          </a:p>
          <a:p>
            <a:r>
              <a:rPr lang="fr-FR" baseline="0" dirty="0"/>
              <a:t>Vidéo, On voit que les moteurs suffisent à entrainer les chenilles, Nous avons aussi réussi à faire avancer le Robot mais pas de vidéos.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054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Quelle consommation ? Quelle durée? quelle</a:t>
            </a:r>
            <a:r>
              <a:rPr lang="fr-FR" baseline="0" dirty="0"/>
              <a:t> capacité ?</a:t>
            </a:r>
          </a:p>
          <a:p>
            <a:endParaRPr lang="fr-FR" baseline="0" dirty="0"/>
          </a:p>
          <a:p>
            <a:r>
              <a:rPr lang="fr-FR" baseline="0" dirty="0"/>
              <a:t>Q=I*t        Cap= Q / 70%</a:t>
            </a:r>
          </a:p>
          <a:p>
            <a:r>
              <a:rPr lang="fr-FR" dirty="0"/>
              <a:t>Doit</a:t>
            </a:r>
            <a:r>
              <a:rPr lang="fr-FR"/>
              <a:t> rester 30% Bat</a:t>
            </a:r>
            <a:endParaRPr lang="fr-FR" dirty="0"/>
          </a:p>
          <a:p>
            <a:r>
              <a:rPr lang="fr-FR"/>
              <a:t>Utiliser seulement 70% Bat  produit en croix   [70%  /100%]</a:t>
            </a:r>
            <a:endParaRPr lang="fr-FR" dirty="0"/>
          </a:p>
          <a:p>
            <a:r>
              <a:rPr lang="fr-FR" dirty="0"/>
              <a:t>		</a:t>
            </a:r>
            <a:r>
              <a:rPr lang="fr-FR"/>
              <a:t>                          [2,5    /  3,6  ] 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618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chemeClr val="bg1"/>
                </a:solidFill>
              </a:rPr>
              <a:t>(300cm^3</a:t>
            </a:r>
            <a:r>
              <a:rPr lang="fr-FR" sz="1200" baseline="0" dirty="0" smtClean="0">
                <a:solidFill>
                  <a:schemeClr val="bg1"/>
                </a:solidFill>
              </a:rPr>
              <a:t> =</a:t>
            </a:r>
            <a:r>
              <a:rPr lang="fr-FR" sz="1200" dirty="0" smtClean="0">
                <a:solidFill>
                  <a:schemeClr val="bg1"/>
                </a:solidFill>
              </a:rPr>
              <a:t> 120*50*50mm)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Li Po + que Li FePO4    car rapport puissance/ poids encombrement plus avantageux et coût.</a:t>
            </a:r>
            <a:r>
              <a:rPr lang="fr-FR" baseline="0" dirty="0" smtClean="0"/>
              <a:t> Mais Li FE possible aussi du point de vue de ces autres avantages</a:t>
            </a:r>
            <a:endParaRPr lang="fr-FR" dirty="0" smtClean="0"/>
          </a:p>
          <a:p>
            <a:r>
              <a:rPr lang="fr-FR" sz="1200" dirty="0" smtClean="0">
                <a:solidFill>
                  <a:schemeClr val="bg1"/>
                </a:solidFill>
              </a:rPr>
              <a:t>56,59 €</a:t>
            </a:r>
          </a:p>
          <a:p>
            <a:endParaRPr lang="fr-FR" sz="1200" dirty="0" smtClean="0">
              <a:solidFill>
                <a:schemeClr val="bg1"/>
              </a:solidFill>
            </a:endParaRPr>
          </a:p>
          <a:p>
            <a:r>
              <a:rPr lang="fr-FR" dirty="0" smtClean="0"/>
              <a:t>La</a:t>
            </a:r>
            <a:r>
              <a:rPr lang="fr-FR" baseline="0" dirty="0" smtClean="0"/>
              <a:t> puissance non utilisé lié au surplus de tension est dissipé</a:t>
            </a:r>
          </a:p>
          <a:p>
            <a:r>
              <a:rPr lang="fr-FR" baseline="0" dirty="0" smtClean="0"/>
              <a:t>5A quand moteur bloqué</a:t>
            </a:r>
          </a:p>
          <a:p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chemeClr val="bg1"/>
                </a:solidFill>
              </a:rPr>
              <a:t>(300cm^3</a:t>
            </a:r>
            <a:r>
              <a:rPr lang="fr-FR" sz="1200" baseline="0" dirty="0" smtClean="0">
                <a:solidFill>
                  <a:schemeClr val="bg1"/>
                </a:solidFill>
              </a:rPr>
              <a:t> =</a:t>
            </a:r>
            <a:r>
              <a:rPr lang="fr-FR" sz="1200" dirty="0" smtClean="0">
                <a:solidFill>
                  <a:schemeClr val="bg1"/>
                </a:solidFill>
              </a:rPr>
              <a:t> 40*50*150mm)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15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</a:t>
            </a:r>
            <a:r>
              <a:rPr lang="fr-FR" baseline="0" dirty="0" smtClean="0"/>
              <a:t> une utilisation </a:t>
            </a:r>
            <a:r>
              <a:rPr lang="fr-FR" baseline="0" dirty="0" err="1" smtClean="0"/>
              <a:t>concrête</a:t>
            </a:r>
            <a:r>
              <a:rPr lang="fr-FR" baseline="0" dirty="0" smtClean="0"/>
              <a:t>, notre robot aura besoin d’une base de rechargement pour pouvoir rester plusieurs mois en autonomie totale</a:t>
            </a:r>
          </a:p>
          <a:p>
            <a:endParaRPr lang="fr-FR" baseline="0" dirty="0" smtClean="0"/>
          </a:p>
          <a:p>
            <a:r>
              <a:rPr lang="fr-FR" strike="sngStrike" baseline="0" dirty="0" smtClean="0"/>
              <a:t>Induction :</a:t>
            </a:r>
            <a:r>
              <a:rPr lang="fr-FR" strike="noStrike" baseline="0" dirty="0" smtClean="0"/>
              <a:t> 2 solutions toute les deux abandonnées:</a:t>
            </a:r>
          </a:p>
          <a:p>
            <a:pPr marL="171450" indent="-171450">
              <a:buFontTx/>
              <a:buChar char="-"/>
            </a:pPr>
            <a:r>
              <a:rPr lang="fr-FR" strike="noStrike" baseline="0" dirty="0" smtClean="0"/>
              <a:t>première embarqué le Chargeur sur le Robot avec une bobine émettrice( Base) une autre réceptrice (Robot) une bobine réceptrice mais lourd et encombrent</a:t>
            </a:r>
          </a:p>
          <a:p>
            <a:pPr marL="0" indent="0">
              <a:buFontTx/>
              <a:buNone/>
            </a:pPr>
            <a:r>
              <a:rPr lang="fr-FR" strike="noStrike" baseline="0" dirty="0" smtClean="0"/>
              <a:t>- 2</a:t>
            </a:r>
            <a:r>
              <a:rPr lang="fr-FR" strike="noStrike" baseline="30000" dirty="0" smtClean="0"/>
              <a:t>nde</a:t>
            </a:r>
            <a:r>
              <a:rPr lang="fr-FR" strike="noStrike" baseline="0" dirty="0" smtClean="0"/>
              <a:t> Chargeur dans la base mais mise en </a:t>
            </a:r>
            <a:r>
              <a:rPr lang="fr-FR" strike="noStrike" baseline="0" dirty="0" err="1" smtClean="0"/>
              <a:t>oeuve</a:t>
            </a:r>
            <a:r>
              <a:rPr lang="fr-FR" strike="noStrike" baseline="0" dirty="0" smtClean="0"/>
              <a:t> impossible : générer 4 champ magnétique proches (interférence) + impossibilité d’avoir des Valeurs précises nécessité pour un rechargement en sécurité</a:t>
            </a:r>
            <a:endParaRPr lang="fr-FR" strike="sngStrik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75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Objectif répondre à la PB? </a:t>
            </a:r>
            <a:r>
              <a:rPr lang="fr-FR" dirty="0" err="1" smtClean="0">
                <a:solidFill>
                  <a:schemeClr val="bg1"/>
                </a:solidFill>
              </a:rPr>
              <a:t>Ac</a:t>
            </a:r>
            <a:r>
              <a:rPr lang="fr-FR" dirty="0" smtClean="0">
                <a:solidFill>
                  <a:schemeClr val="bg1"/>
                </a:solidFill>
              </a:rPr>
              <a:t> incendies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Pourquoi choix  pas détecteur de fumée (niveau du sol), IR (même</a:t>
            </a:r>
            <a:r>
              <a:rPr lang="fr-FR" baseline="0" dirty="0" smtClean="0">
                <a:solidFill>
                  <a:schemeClr val="bg1"/>
                </a:solidFill>
              </a:rPr>
              <a:t> pièce et trop tard)</a:t>
            </a:r>
            <a:r>
              <a:rPr lang="fr-FR" dirty="0" smtClean="0">
                <a:solidFill>
                  <a:schemeClr val="bg1"/>
                </a:solidFill>
              </a:rPr>
              <a:t> etc…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Connecter réseau détecteurs fumée seront obligatoire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Possibilité de détecter également intrusion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Fréquence caractéristique analyser Raspberry FFT (Arthur)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609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Projet global</a:t>
            </a:r>
            <a:r>
              <a:rPr lang="fr-FR" baseline="0" dirty="0" smtClean="0"/>
              <a:t> dans lequel nous avons scindé en 4 grands domaines techniques la réalisation de ce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881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fr-FR"/>
                  <a:t>car </a:t>
                </a:r>
                <a:r>
                  <a:rPr lang="fr-FR" dirty="0"/>
                  <a:t>Raspberry ni port jack ni entrée analogique. (photo)</a:t>
                </a:r>
              </a:p>
              <a:p>
                <a:pPr>
                  <a:defRPr/>
                </a:pPr>
                <a:endParaRPr lang="fr-FR" dirty="0"/>
              </a:p>
              <a:p>
                <a:pPr>
                  <a:defRPr/>
                </a:pPr>
                <a:r>
                  <a:rPr lang="fr-FR"/>
                  <a:t>Composant non simulable sur Isis et pas de notices.</a:t>
                </a:r>
                <a:endParaRPr lang="fr-FR" dirty="0"/>
              </a:p>
              <a:p>
                <a:pPr>
                  <a:defRPr/>
                </a:pPr>
                <a:endParaRPr lang="fr-FR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>
                    <a:solidFill>
                      <a:schemeClr val="bg1"/>
                    </a:solidFill>
                  </a:rPr>
                  <a:t>Choix </a:t>
                </a:r>
                <a:r>
                  <a:rPr lang="fr-FR" dirty="0" err="1">
                    <a:solidFill>
                      <a:schemeClr val="bg1"/>
                    </a:solidFill>
                  </a:rPr>
                  <a:t>electret</a:t>
                </a:r>
                <a:r>
                  <a:rPr lang="fr-FR" dirty="0">
                    <a:solidFill>
                      <a:schemeClr val="bg1"/>
                    </a:solidFill>
                  </a:rPr>
                  <a:t> (encombrement, coût, fiabilité (Micro portable ordinateur)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>
                    <a:solidFill>
                      <a:schemeClr val="bg1"/>
                    </a:solidFill>
                  </a:rPr>
                  <a:t>85 dB -&gt; amplitude</a:t>
                </a:r>
                <a:r>
                  <a:rPr lang="fr-FR" baseline="0" dirty="0">
                    <a:solidFill>
                      <a:schemeClr val="bg1"/>
                    </a:solidFill>
                  </a:rPr>
                  <a:t> signal 22mV    65dB -&gt; 3mV     Bruit (Oscilloscope)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85dB 100x plus fort que 65dB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r-FR" baseline="0" dirty="0">
                  <a:solidFill>
                    <a:schemeClr val="bg1"/>
                  </a:solidFill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L=10log(I/Io)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I=Io x 10^(L/10)    Io=1,0.10^-12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85dB -&gt;10^-12 x 10^8,5 = 3,2.10^-4 W/m²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65dB -&gt;10^-12 x 10^6,5 = 3,2.10^-6 W/m²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r-FR" baseline="0" dirty="0">
                  <a:solidFill>
                    <a:schemeClr val="bg1"/>
                  </a:solidFill>
                </a:endParaRPr>
              </a:p>
              <a:p>
                <a:pPr>
                  <a:defRPr/>
                </a:pPr>
                <a:r>
                  <a:rPr lang="fr-FR" baseline="0">
                    <a:solidFill>
                      <a:schemeClr val="bg1"/>
                    </a:solidFill>
                  </a:rPr>
                  <a:t>      </a:t>
                </a:r>
                <a:r>
                  <a:rPr lang="fr-FR">
                    <a:solidFill>
                      <a:schemeClr val="bg1"/>
                    </a:solidFill>
                  </a:rPr>
                  <a:t>Micro </a:t>
                </a:r>
                <a:r>
                  <a:rPr lang="fr-FR" dirty="0">
                    <a:solidFill>
                      <a:schemeClr val="bg1"/>
                    </a:solidFill>
                  </a:rPr>
                  <a:t>permet de restituer un </a:t>
                </a:r>
                <a:r>
                  <a:rPr lang="fr-FR">
                    <a:solidFill>
                      <a:schemeClr val="bg1"/>
                    </a:solidFill>
                  </a:rPr>
                  <a:t>son </a:t>
                </a:r>
                <a:r>
                  <a:rPr lang="fr-FR" dirty="0">
                    <a:solidFill>
                      <a:schemeClr val="bg1"/>
                    </a:solidFill>
                  </a:rPr>
                  <a:t>d’assez</a:t>
                </a:r>
                <a:r>
                  <a:rPr lang="fr-FR">
                    <a:solidFill>
                      <a:schemeClr val="bg1"/>
                    </a:solidFill>
                  </a:rPr>
                  <a:t> bonne </a:t>
                </a:r>
                <a:r>
                  <a:rPr lang="fr-FR" smtClean="0">
                    <a:solidFill>
                      <a:schemeClr val="bg1"/>
                    </a:solidFill>
                  </a:rPr>
                  <a:t>qualité</a:t>
                </a:r>
                <a:r>
                  <a:rPr lang="fr-FR" dirty="0">
                    <a:solidFill>
                      <a:schemeClr val="bg1"/>
                    </a:solidFill>
                  </a:rPr>
                  <a:t>.</a:t>
                </a:r>
                <a:r>
                  <a:rPr lang="fr-FR">
                    <a:solidFill>
                      <a:schemeClr val="bg1"/>
                    </a:solidFill>
                  </a:rPr>
                  <a:t> </a:t>
                </a:r>
                <a:r>
                  <a:rPr lang="fr-FR" dirty="0">
                    <a:solidFill>
                      <a:schemeClr val="bg1"/>
                    </a:solidFill>
                  </a:rPr>
                  <a:t>peut capter de nombreuses fréquences (50 à 10000Hz)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r-FR" dirty="0"/>
              </a:p>
              <a:p>
                <a:pPr>
                  <a:defRPr/>
                </a:pPr>
                <a:r>
                  <a:rPr lang="fr-FR" dirty="0">
                    <a:solidFill>
                      <a:schemeClr val="bg1"/>
                    </a:solidFill>
                  </a:rPr>
                  <a:t>Philtre</a:t>
                </a:r>
                <a:r>
                  <a:rPr lang="fr-FR">
                    <a:solidFill>
                      <a:schemeClr val="bg1"/>
                    </a:solidFill>
                  </a:rPr>
                  <a:t> passe haut f=1/(2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:r>
                  <a:rPr lang="fr-FR">
                    <a:solidFill>
                      <a:schemeClr val="bg1"/>
                    </a:solidFill>
                  </a:rPr>
                  <a:t>                       f=1/(2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∗4,7.10^3∗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:r>
                  <a:rPr lang="fr-FR">
                    <a:solidFill>
                      <a:schemeClr val="bg1"/>
                    </a:solidFill>
                  </a:rPr>
                  <a:t>1.10^6)=33Hz   (pour enlever les basses fréquences dues au courant continu d’alilmentation)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pPr>
                  <a:defRPr/>
                </a:pPr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fr-FR"/>
                  <a:t>car </a:t>
                </a:r>
                <a:r>
                  <a:rPr lang="fr-FR" dirty="0"/>
                  <a:t>Raspberry ni port jack ni entrée analogique. (photo)</a:t>
                </a:r>
              </a:p>
              <a:p>
                <a:pPr>
                  <a:defRPr/>
                </a:pPr>
                <a:endParaRPr lang="fr-FR" dirty="0"/>
              </a:p>
              <a:p>
                <a:pPr>
                  <a:defRPr/>
                </a:pPr>
                <a:r>
                  <a:rPr lang="fr-FR"/>
                  <a:t>Composant non simulable sur Isis et pas de notices.</a:t>
                </a:r>
                <a:endParaRPr lang="fr-FR" dirty="0"/>
              </a:p>
              <a:p>
                <a:pPr>
                  <a:defRPr/>
                </a:pPr>
                <a:endParaRPr lang="fr-FR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>
                    <a:solidFill>
                      <a:schemeClr val="bg1"/>
                    </a:solidFill>
                  </a:rPr>
                  <a:t>Choix </a:t>
                </a:r>
                <a:r>
                  <a:rPr lang="fr-FR" dirty="0" err="1">
                    <a:solidFill>
                      <a:schemeClr val="bg1"/>
                    </a:solidFill>
                  </a:rPr>
                  <a:t>electret</a:t>
                </a:r>
                <a:r>
                  <a:rPr lang="fr-FR" dirty="0">
                    <a:solidFill>
                      <a:schemeClr val="bg1"/>
                    </a:solidFill>
                  </a:rPr>
                  <a:t> (encombrement, coût, fiabilité (Micro portable ordinateur)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r-FR" dirty="0">
                  <a:solidFill>
                    <a:schemeClr val="bg1"/>
                  </a:solidFill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>
                    <a:solidFill>
                      <a:schemeClr val="bg1"/>
                    </a:solidFill>
                  </a:rPr>
                  <a:t>85 dB -&gt; amplitude</a:t>
                </a:r>
                <a:r>
                  <a:rPr lang="fr-FR" baseline="0" dirty="0">
                    <a:solidFill>
                      <a:schemeClr val="bg1"/>
                    </a:solidFill>
                  </a:rPr>
                  <a:t> signal 22mV    65dB -&gt; 3mV     Bruit (Oscilloscope)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85dB 100x plus fort que 65dB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r-FR" baseline="0" dirty="0">
                  <a:solidFill>
                    <a:schemeClr val="bg1"/>
                  </a:solidFill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L=10log(I/Io)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I=Io x 10^(L/10)    Io=1,0.10^-12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85dB -&gt;10^-12 x 10^8,5 = 3,2.10^-4 W/m²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baseline="0" dirty="0">
                    <a:solidFill>
                      <a:schemeClr val="bg1"/>
                    </a:solidFill>
                  </a:rPr>
                  <a:t>65dB -&gt;10^-12 x 10^6,5 = 3,2.10^-6 W/m²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r-FR" baseline="0" dirty="0">
                  <a:solidFill>
                    <a:schemeClr val="bg1"/>
                  </a:solidFill>
                </a:endParaRPr>
              </a:p>
              <a:p>
                <a:pPr>
                  <a:defRPr/>
                </a:pPr>
                <a:r>
                  <a:rPr lang="fr-FR" baseline="0">
                    <a:solidFill>
                      <a:schemeClr val="bg1"/>
                    </a:solidFill>
                  </a:rPr>
                  <a:t>      </a:t>
                </a:r>
                <a:r>
                  <a:rPr lang="fr-FR">
                    <a:solidFill>
                      <a:schemeClr val="bg1"/>
                    </a:solidFill>
                  </a:rPr>
                  <a:t>Micro </a:t>
                </a:r>
                <a:r>
                  <a:rPr lang="fr-FR" dirty="0">
                    <a:solidFill>
                      <a:schemeClr val="bg1"/>
                    </a:solidFill>
                  </a:rPr>
                  <a:t>permet de restituer un </a:t>
                </a:r>
                <a:r>
                  <a:rPr lang="fr-FR">
                    <a:solidFill>
                      <a:schemeClr val="bg1"/>
                    </a:solidFill>
                  </a:rPr>
                  <a:t>son </a:t>
                </a:r>
                <a:r>
                  <a:rPr lang="fr-FR" dirty="0">
                    <a:solidFill>
                      <a:schemeClr val="bg1"/>
                    </a:solidFill>
                  </a:rPr>
                  <a:t>d’assez</a:t>
                </a:r>
                <a:r>
                  <a:rPr lang="fr-FR">
                    <a:solidFill>
                      <a:schemeClr val="bg1"/>
                    </a:solidFill>
                  </a:rPr>
                  <a:t> bonne </a:t>
                </a:r>
                <a:r>
                  <a:rPr lang="fr-FR" smtClean="0">
                    <a:solidFill>
                      <a:schemeClr val="bg1"/>
                    </a:solidFill>
                  </a:rPr>
                  <a:t>qualité</a:t>
                </a:r>
                <a:r>
                  <a:rPr lang="fr-FR" dirty="0">
                    <a:solidFill>
                      <a:schemeClr val="bg1"/>
                    </a:solidFill>
                  </a:rPr>
                  <a:t>.</a:t>
                </a:r>
                <a:r>
                  <a:rPr lang="fr-FR">
                    <a:solidFill>
                      <a:schemeClr val="bg1"/>
                    </a:solidFill>
                  </a:rPr>
                  <a:t> </a:t>
                </a:r>
                <a:r>
                  <a:rPr lang="fr-FR" dirty="0">
                    <a:solidFill>
                      <a:schemeClr val="bg1"/>
                    </a:solidFill>
                  </a:rPr>
                  <a:t>peut capter de nombreuses fréquences (50 à 10000Hz)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r-FR" dirty="0"/>
              </a:p>
              <a:p>
                <a:pPr>
                  <a:defRPr/>
                </a:pPr>
                <a:r>
                  <a:rPr lang="fr-FR" dirty="0">
                    <a:solidFill>
                      <a:schemeClr val="bg1"/>
                    </a:solidFill>
                  </a:rPr>
                  <a:t>Philtre</a:t>
                </a:r>
                <a:r>
                  <a:rPr lang="fr-FR">
                    <a:solidFill>
                      <a:schemeClr val="bg1"/>
                    </a:solidFill>
                  </a:rPr>
                  <a:t> passe haut f=1/(2</a:t>
                </a:r>
                <a:r>
                  <a:rPr lang="el-GR" i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𝜋</a:t>
                </a:r>
                <a:r>
                  <a:rPr lang="fr-FR" i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∗𝑅∗𝐶)</a:t>
                </a:r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:r>
                  <a:rPr lang="fr-FR">
                    <a:solidFill>
                      <a:schemeClr val="bg1"/>
                    </a:solidFill>
                  </a:rPr>
                  <a:t>                       f=1/(2</a:t>
                </a:r>
                <a:r>
                  <a:rPr lang="el-GR" i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𝜋</a:t>
                </a:r>
                <a:r>
                  <a:rPr lang="fr-FR" i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∗4,7.10^3∗</a:t>
                </a:r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:r>
                  <a:rPr lang="fr-FR">
                    <a:solidFill>
                      <a:schemeClr val="bg1"/>
                    </a:solidFill>
                  </a:rPr>
                  <a:t>1.10^6)=33Hz   (pour enlever les basses fréquences dues au courant continu d’alilmentation)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pPr>
                  <a:defRPr/>
                </a:pPr>
                <a:endParaRPr lang="fr-FR" dirty="0"/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135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: Tout terminaux connectés </a:t>
            </a:r>
            <a:r>
              <a:rPr lang="fr-FR" dirty="0" smtClean="0">
                <a:sym typeface="Wingdings" panose="05000000000000000000" pitchFamily="2" charset="2"/>
              </a:rPr>
              <a:t> Utilisation d’un mini-ordinateur : Raspberry Pi</a:t>
            </a:r>
          </a:p>
          <a:p>
            <a:endParaRPr lang="fr-FR" dirty="0" smtClean="0">
              <a:sym typeface="Wingdings" panose="05000000000000000000" pitchFamily="2" charset="2"/>
            </a:endParaRPr>
          </a:p>
          <a:p>
            <a:r>
              <a:rPr lang="fr-FR" dirty="0" smtClean="0">
                <a:sym typeface="Wingdings" panose="05000000000000000000" pitchFamily="2" charset="2"/>
              </a:rPr>
              <a:t>Raspberry</a:t>
            </a:r>
            <a:r>
              <a:rPr lang="fr-FR" baseline="0" dirty="0" smtClean="0">
                <a:sym typeface="Wingdings" panose="05000000000000000000" pitchFamily="2" charset="2"/>
              </a:rPr>
              <a:t> Pi fait office d’interface avec la carte électronique de puissance</a:t>
            </a:r>
          </a:p>
          <a:p>
            <a:endParaRPr lang="fr-FR" baseline="0" dirty="0" smtClean="0">
              <a:sym typeface="Wingdings" panose="05000000000000000000" pitchFamily="2" charset="2"/>
            </a:endParaRPr>
          </a:p>
          <a:p>
            <a:r>
              <a:rPr lang="fr-FR" baseline="0" dirty="0" smtClean="0">
                <a:sym typeface="Wingdings" panose="05000000000000000000" pitchFamily="2" charset="2"/>
              </a:rPr>
              <a:t>Le tout alimenté par la batterie</a:t>
            </a:r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437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Batterie de 11,1V </a:t>
            </a:r>
            <a:r>
              <a:rPr lang="fr-FR" dirty="0" smtClean="0">
                <a:sym typeface="Wingdings" panose="05000000000000000000" pitchFamily="2" charset="2"/>
              </a:rPr>
              <a:t> Régulation de tension nécessaire</a:t>
            </a:r>
          </a:p>
          <a:p>
            <a:r>
              <a:rPr lang="fr-FR" dirty="0" err="1" smtClean="0">
                <a:sym typeface="Wingdings" panose="05000000000000000000" pitchFamily="2" charset="2"/>
              </a:rPr>
              <a:t>Rpi</a:t>
            </a:r>
            <a:r>
              <a:rPr lang="fr-FR" baseline="0" dirty="0" smtClean="0">
                <a:sym typeface="Wingdings" panose="05000000000000000000" pitchFamily="2" charset="2"/>
              </a:rPr>
              <a:t> en 5V Régulateur de tension linéaire  Conso calculé de 1,5A  Mesuré :</a:t>
            </a:r>
          </a:p>
          <a:p>
            <a:r>
              <a:rPr lang="fr-FR" dirty="0" smtClean="0"/>
              <a:t>1</a:t>
            </a:r>
            <a:r>
              <a:rPr lang="fr-FR" baseline="0" dirty="0" smtClean="0"/>
              <a:t> Fixe : 5V</a:t>
            </a:r>
          </a:p>
          <a:p>
            <a:endParaRPr lang="fr-FR" baseline="0" dirty="0" smtClean="0">
              <a:sym typeface="Wingdings" panose="05000000000000000000" pitchFamily="2" charset="2"/>
            </a:endParaRPr>
          </a:p>
          <a:p>
            <a:r>
              <a:rPr lang="fr-FR" baseline="0" dirty="0" smtClean="0">
                <a:sym typeface="Wingdings" panose="05000000000000000000" pitchFamily="2" charset="2"/>
              </a:rPr>
              <a:t>Dégage de la chaleur  Dissipateur thermique </a:t>
            </a:r>
            <a:r>
              <a:rPr lang="fr-FR" dirty="0" smtClean="0">
                <a:sym typeface="Wingdings" panose="05000000000000000000" pitchFamily="2" charset="2"/>
              </a:rPr>
              <a:t>nécessaire</a:t>
            </a:r>
            <a:endParaRPr lang="fr-FR" baseline="0" dirty="0" smtClean="0">
              <a:sym typeface="Wingdings" panose="05000000000000000000" pitchFamily="2" charset="2"/>
            </a:endParaRPr>
          </a:p>
          <a:p>
            <a:r>
              <a:rPr lang="fr-FR" baseline="0" dirty="0" smtClean="0">
                <a:sym typeface="Wingdings" panose="05000000000000000000" pitchFamily="2" charset="2"/>
              </a:rPr>
              <a:t>Calcul de la résistance thermique nécessaire à l’aide de la puissance dissipée : voir diapo fin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Pdissip1 = (11,1 – 5)*1,5 = 9,15W                4,83°C/W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2786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Explication</a:t>
            </a:r>
            <a:r>
              <a:rPr lang="fr-FR" baseline="0" dirty="0" smtClean="0"/>
              <a:t> Pont en H 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signal active et désactive très rapidement les moteurs et permet donc de modifier la tension </a:t>
            </a:r>
            <a:r>
              <a:rPr lang="fr-FR" b="1" i="1" u="sng" baseline="0" dirty="0" smtClean="0"/>
              <a:t>moyenne</a:t>
            </a:r>
            <a:r>
              <a:rPr lang="fr-FR" baseline="0" dirty="0" smtClean="0"/>
              <a:t> aux bornes du moteur</a:t>
            </a:r>
          </a:p>
          <a:p>
            <a:r>
              <a:rPr lang="fr-FR" baseline="0" dirty="0" smtClean="0"/>
              <a:t>Cela modifie donc la vitesse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414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Déplacement</a:t>
            </a:r>
            <a:r>
              <a:rPr lang="fr-FR" baseline="0" dirty="0" smtClean="0"/>
              <a:t> du champ de vision de la caméra </a:t>
            </a:r>
            <a:r>
              <a:rPr lang="fr-FR" baseline="0" dirty="0" smtClean="0">
                <a:sym typeface="Wingdings" panose="05000000000000000000" pitchFamily="2" charset="2"/>
              </a:rPr>
              <a:t> montée sur un pied mobile développé par </a:t>
            </a:r>
            <a:r>
              <a:rPr lang="fr-FR" baseline="0" dirty="0" err="1" smtClean="0">
                <a:sym typeface="Wingdings" panose="05000000000000000000" pitchFamily="2" charset="2"/>
              </a:rPr>
              <a:t>Flo</a:t>
            </a:r>
            <a:endParaRPr lang="fr-FR" baseline="0" dirty="0" smtClean="0">
              <a:sym typeface="Wingdings" panose="05000000000000000000" pitchFamily="2" charset="2"/>
            </a:endParaRPr>
          </a:p>
          <a:p>
            <a:r>
              <a:rPr lang="fr-FR" baseline="0" dirty="0" smtClean="0">
                <a:sym typeface="Wingdings" panose="05000000000000000000" pitchFamily="2" charset="2"/>
              </a:rPr>
              <a:t>Pied mobile motorisé  Servomoteur</a:t>
            </a:r>
          </a:p>
          <a:p>
            <a:endParaRPr lang="fr-FR" baseline="0" dirty="0" smtClean="0">
              <a:sym typeface="Wingdings" panose="05000000000000000000" pitchFamily="2" charset="2"/>
            </a:endParaRPr>
          </a:p>
          <a:p>
            <a:r>
              <a:rPr lang="fr-FR" baseline="0" dirty="0" smtClean="0">
                <a:sym typeface="Wingdings" panose="05000000000000000000" pitchFamily="2" charset="2"/>
              </a:rPr>
              <a:t>Permet de positionner l’axe à un certain angle selon un signal PWM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039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La Raspberry ne peut sortir qu’un seul PWM </a:t>
            </a:r>
            <a:r>
              <a:rPr lang="fr-FR" baseline="0" dirty="0" smtClean="0">
                <a:sym typeface="Wingdings" panose="05000000000000000000" pitchFamily="2" charset="2"/>
              </a:rPr>
              <a:t> Besoin d’un composant le </a:t>
            </a:r>
            <a:r>
              <a:rPr lang="fr-FR" dirty="0" smtClean="0">
                <a:sym typeface="Wingdings" panose="05000000000000000000" pitchFamily="2" charset="2"/>
              </a:rPr>
              <a:t>remplaçant</a:t>
            </a:r>
            <a:endParaRPr lang="fr-FR" baseline="0" dirty="0" smtClean="0">
              <a:sym typeface="Wingdings" panose="05000000000000000000" pitchFamily="2" charset="2"/>
            </a:endParaRPr>
          </a:p>
          <a:p>
            <a:r>
              <a:rPr lang="fr-FR" baseline="0" dirty="0" smtClean="0">
                <a:sym typeface="Wingdings" panose="05000000000000000000" pitchFamily="2" charset="2"/>
              </a:rPr>
              <a:t>Générateur PWM  Créé des signaux PWM 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0925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communiquer avec le driver PWM on utilise le bus I2C</a:t>
            </a:r>
          </a:p>
          <a:p>
            <a:endParaRPr lang="fr-FR" dirty="0"/>
          </a:p>
          <a:p>
            <a:r>
              <a:rPr lang="fr-FR" dirty="0"/>
              <a:t>I2C</a:t>
            </a:r>
            <a:r>
              <a:rPr lang="fr-FR" baseline="0" dirty="0"/>
              <a:t> </a:t>
            </a:r>
            <a:r>
              <a:rPr lang="fr-FR" baseline="0" dirty="0">
                <a:sym typeface="Wingdings" panose="05000000000000000000" pitchFamily="2" charset="2"/>
              </a:rPr>
              <a:t> </a:t>
            </a:r>
            <a:r>
              <a:rPr lang="fr-FR" baseline="0">
                <a:sym typeface="Wingdings" panose="05000000000000000000" pitchFamily="2" charset="2"/>
              </a:rPr>
              <a:t>Bus </a:t>
            </a:r>
            <a:r>
              <a:rPr lang="fr-FR" baseline="0" smtClean="0">
                <a:sym typeface="Wingdings" panose="05000000000000000000" pitchFamily="2" charset="2"/>
              </a:rPr>
              <a:t>à </a:t>
            </a:r>
            <a:r>
              <a:rPr lang="fr-FR" baseline="0" dirty="0">
                <a:sym typeface="Wingdings" panose="05000000000000000000" pitchFamily="2" charset="2"/>
              </a:rPr>
              <a:t>deux lignes qui permet d’envoyer des données entre des composants (Maitre &lt;--&gt; Esclave)</a:t>
            </a:r>
          </a:p>
          <a:p>
            <a:r>
              <a:rPr lang="fr-FR" baseline="0" dirty="0">
                <a:sym typeface="Wingdings" panose="05000000000000000000" pitchFamily="2" charset="2"/>
              </a:rPr>
              <a:t>Une ligne data / une ligne </a:t>
            </a:r>
            <a:r>
              <a:rPr lang="fr-FR" baseline="0" dirty="0" err="1">
                <a:sym typeface="Wingdings" panose="05000000000000000000" pitchFamily="2" charset="2"/>
              </a:rPr>
              <a:t>clock</a:t>
            </a:r>
            <a:endParaRPr lang="fr-FR" baseline="0" dirty="0">
              <a:sym typeface="Wingdings" panose="05000000000000000000" pitchFamily="2" charset="2"/>
            </a:endParaRPr>
          </a:p>
          <a:p>
            <a:r>
              <a:rPr lang="fr-FR" baseline="0" dirty="0">
                <a:sym typeface="Wingdings" panose="05000000000000000000" pitchFamily="2" charset="2"/>
              </a:rPr>
              <a:t>Présentation de la Trame</a:t>
            </a:r>
            <a:endParaRPr lang="fr-FR" dirty="0"/>
          </a:p>
          <a:p>
            <a:endParaRPr lang="fr-FR" dirty="0"/>
          </a:p>
          <a:p>
            <a:r>
              <a:rPr lang="fr-FR" dirty="0"/>
              <a:t>ACK : </a:t>
            </a:r>
            <a:r>
              <a:rPr lang="fr-FR" dirty="0" err="1"/>
              <a:t>Acknowledgment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Bit d’acquittement</a:t>
            </a:r>
            <a:r>
              <a:rPr lang="fr-FR" baseline="0" dirty="0">
                <a:sym typeface="Wingdings" panose="05000000000000000000" pitchFamily="2" charset="2"/>
              </a:rPr>
              <a:t> permettant la vérification de la bonne réception de la trame</a:t>
            </a:r>
          </a:p>
          <a:p>
            <a:endParaRPr lang="fr-FR" baseline="0" dirty="0">
              <a:sym typeface="Wingdings" panose="05000000000000000000" pitchFamily="2" charset="2"/>
            </a:endParaRPr>
          </a:p>
          <a:p>
            <a:r>
              <a:rPr lang="fr-FR" baseline="0" dirty="0">
                <a:sym typeface="Wingdings" panose="05000000000000000000" pitchFamily="2" charset="2"/>
              </a:rPr>
              <a:t>Explication Test Remarquer le fait qu’on ne peut envoyer des données très rapidement  nécessité d’un délai de 50 à 100ms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174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Simulation sur Proteus ISIS du circuit de puissance</a:t>
            </a:r>
          </a:p>
          <a:p>
            <a:r>
              <a:rPr lang="fr-FR" dirty="0" smtClean="0"/>
              <a:t>Contrôle des Moteurs avec sens de rotation et vitesse</a:t>
            </a:r>
          </a:p>
          <a:p>
            <a:r>
              <a:rPr lang="fr-FR" dirty="0" smtClean="0"/>
              <a:t>Contrôle des Servomoteurs et de leurs positions</a:t>
            </a:r>
          </a:p>
          <a:p>
            <a:r>
              <a:rPr lang="fr-FR" dirty="0" smtClean="0"/>
              <a:t>Allumage des </a:t>
            </a:r>
            <a:r>
              <a:rPr lang="fr-FR" dirty="0" err="1" smtClean="0"/>
              <a:t>LEDs</a:t>
            </a:r>
            <a:r>
              <a:rPr lang="fr-FR" dirty="0" smtClean="0"/>
              <a:t> d’éclairages</a:t>
            </a:r>
          </a:p>
          <a:p>
            <a:r>
              <a:rPr lang="fr-FR" smtClean="0"/>
              <a:t>V </a:t>
            </a:r>
            <a:r>
              <a:rPr lang="fr-FR" dirty="0" err="1" smtClean="0"/>
              <a:t>V</a:t>
            </a:r>
            <a:r>
              <a:rPr lang="fr-FR" dirty="0" smtClean="0"/>
              <a:t> </a:t>
            </a:r>
            <a:r>
              <a:rPr lang="fr-FR" dirty="0" err="1" smtClean="0"/>
              <a:t>V</a:t>
            </a:r>
            <a:r>
              <a:rPr lang="fr-FR" dirty="0" smtClean="0"/>
              <a:t> </a:t>
            </a:r>
            <a:r>
              <a:rPr lang="fr-FR" smtClean="0"/>
              <a:t>V</a:t>
            </a:r>
            <a:endParaRPr lang="fr-FR" dirty="0" smtClean="0"/>
          </a:p>
          <a:p>
            <a:r>
              <a:rPr lang="fr-FR" baseline="0" dirty="0" smtClean="0"/>
              <a:t>Rapport Cyclique 150/256 = 0,586 </a:t>
            </a:r>
            <a:r>
              <a:rPr lang="fr-FR" baseline="0" dirty="0" smtClean="0">
                <a:sym typeface="Wingdings" panose="05000000000000000000" pitchFamily="2" charset="2"/>
              </a:rPr>
              <a:t> Avec 11,1V :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smtClean="0">
                <a:sym typeface="Wingdings" panose="05000000000000000000" pitchFamily="2" charset="2"/>
              </a:rPr>
              <a:t>Calcul : 6,50V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smtClean="0">
                <a:sym typeface="Wingdings" panose="05000000000000000000" pitchFamily="2" charset="2"/>
              </a:rPr>
              <a:t>Simulé : 6,02V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baseline="0" dirty="0" smtClean="0">
                <a:sym typeface="Wingdings" panose="05000000000000000000" pitchFamily="2" charset="2"/>
              </a:rPr>
              <a:t>Mesuré :  V 			Explication Protocole d’Expérience : Voltmètre sur les bornes du pont en H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796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Afin</a:t>
            </a:r>
            <a:r>
              <a:rPr lang="fr-FR" baseline="0" dirty="0" smtClean="0"/>
              <a:t> de prévenir les feux </a:t>
            </a:r>
            <a:r>
              <a:rPr lang="fr-FR" baseline="0" dirty="0" smtClean="0">
                <a:sym typeface="Wingdings" panose="05000000000000000000" pitchFamily="2" charset="2"/>
              </a:rPr>
              <a:t> principe que la règlementation oblige des détecteurs de fumée  Utilisation de l’alarme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Reconnaissance d’un son  Analyse Spectrale  Transformée de Fourier</a:t>
            </a:r>
          </a:p>
          <a:p>
            <a:endParaRPr lang="fr-FR" dirty="0" smtClean="0"/>
          </a:p>
          <a:p>
            <a:r>
              <a:rPr lang="fr-FR" dirty="0" smtClean="0"/>
              <a:t>S(p) </a:t>
            </a:r>
            <a:r>
              <a:rPr lang="fr-FR" dirty="0" smtClean="0">
                <a:sym typeface="Wingdings" panose="05000000000000000000" pitchFamily="2" charset="2"/>
              </a:rPr>
              <a:t> p de 0 à n  intensité d’une fréquence</a:t>
            </a:r>
          </a:p>
          <a:p>
            <a:r>
              <a:rPr lang="fr-FR" dirty="0" smtClean="0">
                <a:sym typeface="Wingdings" panose="05000000000000000000" pitchFamily="2" charset="2"/>
              </a:rPr>
              <a:t>X(k)  k de 0 à n-1</a:t>
            </a:r>
            <a:r>
              <a:rPr lang="fr-FR" baseline="0" dirty="0" smtClean="0">
                <a:sym typeface="Wingdings" panose="05000000000000000000" pitchFamily="2" charset="2"/>
              </a:rPr>
              <a:t>  Signal échantillonné de n valeurs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Prendre l’argument</a:t>
            </a:r>
          </a:p>
          <a:p>
            <a:endParaRPr lang="fr-FR" baseline="0" dirty="0" smtClean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>
                <a:sym typeface="Wingdings" panose="05000000000000000000" pitchFamily="2" charset="2"/>
              </a:rPr>
              <a:t>Essai avec la transformée de Fourier discrète sur Matlab avec un son à 15kHz puis alarme  2583Hz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815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DEL</a:t>
            </a:r>
            <a:r>
              <a:rPr lang="fr-FR" baseline="0" dirty="0" smtClean="0"/>
              <a:t> qui s’allument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0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fr-FR" dirty="0" smtClean="0"/>
              <a:t>Choix techniques</a:t>
            </a:r>
            <a:r>
              <a:rPr lang="fr-FR" baseline="0" dirty="0" smtClean="0"/>
              <a:t> : mode de direction / support chenilles /  transmission du mouvement</a:t>
            </a:r>
            <a:endParaRPr lang="fr-FR" dirty="0" smtClean="0"/>
          </a:p>
          <a:p>
            <a:pPr marL="228600" indent="-228600">
              <a:buAutoNum type="arabicParenR"/>
            </a:pPr>
            <a:r>
              <a:rPr lang="fr-FR" dirty="0" smtClean="0"/>
              <a:t>Cohésion de l’ensemble : positionnement des blocs moteurs / épaisseur</a:t>
            </a:r>
            <a:r>
              <a:rPr lang="fr-FR" baseline="0" dirty="0" smtClean="0"/>
              <a:t> du </a:t>
            </a:r>
            <a:r>
              <a:rPr lang="fr-FR" baseline="0" dirty="0" err="1" smtClean="0"/>
              <a:t>chassis</a:t>
            </a:r>
            <a:endParaRPr lang="fr-FR" dirty="0" smtClean="0"/>
          </a:p>
          <a:p>
            <a:r>
              <a:rPr lang="fr-FR" dirty="0" smtClean="0"/>
              <a:t>3)</a:t>
            </a:r>
            <a:r>
              <a:rPr lang="fr-FR" baseline="0" dirty="0" smtClean="0"/>
              <a:t>   </a:t>
            </a:r>
            <a:r>
              <a:rPr lang="fr-FR" dirty="0" smtClean="0"/>
              <a:t>Design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969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Plateforme de contrôle : site web/portable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428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Plateforme de contrôle : site web/portable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228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494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861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991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8917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683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558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Réalisation</a:t>
            </a:r>
            <a:r>
              <a:rPr lang="fr-FR" baseline="0" dirty="0" smtClean="0"/>
              <a:t> …</a:t>
            </a:r>
          </a:p>
          <a:p>
            <a:r>
              <a:rPr lang="fr-FR" dirty="0" smtClean="0"/>
              <a:t>Rotation verticale/horizontale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703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Vision</a:t>
            </a:r>
            <a:r>
              <a:rPr lang="fr-FR" baseline="0" dirty="0" smtClean="0"/>
              <a:t> nocturne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00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009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WebSocket</a:t>
            </a:r>
            <a:r>
              <a:rPr lang="fr-FR" dirty="0" smtClean="0"/>
              <a:t> full</a:t>
            </a:r>
            <a:r>
              <a:rPr lang="fr-FR" baseline="0" dirty="0" smtClean="0"/>
              <a:t>-duplex, basé sur socket TCP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4626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Projet passionnant, de 800h </a:t>
            </a:r>
            <a:r>
              <a:rPr lang="fr-FR" smtClean="0"/>
              <a:t>au total</a:t>
            </a:r>
          </a:p>
          <a:p>
            <a:r>
              <a:rPr lang="fr-FR" dirty="0" smtClean="0"/>
              <a:t>Au nom de l’équipe, je</a:t>
            </a:r>
            <a:r>
              <a:rPr lang="fr-FR" baseline="0" dirty="0" smtClean="0"/>
              <a:t> tiens à vous remercier pour votre écoute, et espère qu’à travers nos exposés vous ayez pu partager la passion qui nous a animée tout au long de cette aventure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0029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Bobine</a:t>
            </a:r>
            <a:r>
              <a:rPr lang="fr-FR" baseline="0" dirty="0" smtClean="0"/>
              <a:t> crée un champ magnétique</a:t>
            </a:r>
          </a:p>
          <a:p>
            <a:endParaRPr lang="fr-FR" baseline="0" dirty="0" smtClean="0"/>
          </a:p>
          <a:p>
            <a:r>
              <a:rPr lang="fr-FR" baseline="0" dirty="0" smtClean="0"/>
              <a:t>Rotor (bobine) stator aimant permanent</a:t>
            </a:r>
          </a:p>
          <a:p>
            <a:r>
              <a:rPr lang="fr-FR" baseline="0" dirty="0" smtClean="0"/>
              <a:t>NN et SS se repousse</a:t>
            </a:r>
          </a:p>
          <a:p>
            <a:r>
              <a:rPr lang="fr-FR" baseline="0" dirty="0" err="1" smtClean="0"/>
              <a:t>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motor</a:t>
            </a:r>
            <a:r>
              <a:rPr lang="fr-FR" baseline="0" dirty="0" smtClean="0"/>
              <a:t> balais (point noir schéma ) Champ magnétique bobine change de polarité avec déplacement</a:t>
            </a:r>
          </a:p>
          <a:p>
            <a:r>
              <a:rPr lang="fr-FR" baseline="0" dirty="0" smtClean="0"/>
              <a:t>Inertie tourne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B9FA9-60F1-4A57-84FA-6F584F5ACE2B}" type="slidenum">
              <a:rPr lang="fr-FR" smtClean="0"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81730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On étudie la force nécessaire dans le pire des cas</a:t>
                </a:r>
              </a:p>
              <a:p>
                <a:r>
                  <a:rPr lang="fr-FR" dirty="0"/>
                  <a:t>On isole le Robot, on applique le PFD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𝐹𝑒𝑥𝑡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𝑟𝑜𝑏𝑜𝑡</m:t>
                          </m:r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𝐹𝑚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dirty="0"/>
              </a:p>
              <a:p>
                <a:r>
                  <a:rPr lang="fr-FR" dirty="0"/>
                  <a:t>Sur y, la somme vectorielle du </a:t>
                </a:r>
                <a:r>
                  <a:rPr lang="fr-FR" sz="1600" dirty="0"/>
                  <a:t>vecteur </a:t>
                </a:r>
                <a:r>
                  <a:rPr lang="fr-FR" dirty="0"/>
                  <a:t>R et de Ypr </a:t>
                </a:r>
              </a:p>
              <a:p>
                <a:r>
                  <a:rPr lang="fr-FR" dirty="0"/>
                  <a:t>     est nulle car le robot touche toujours le sol. </a:t>
                </a:r>
              </a:p>
              <a:p>
                <a:r>
                  <a:rPr lang="fr-FR" dirty="0"/>
                  <a:t>On projette sur x, A et Fm ont le même sens Xpr a un sens opposé</a:t>
                </a:r>
              </a:p>
              <a:p>
                <a:r>
                  <a:rPr lang="fr-FR" dirty="0"/>
                  <a:t>On obtient 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𝑋𝑝𝑟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𝐹𝑚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   &lt;=&gt; 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𝐹𝑚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𝑋𝑝𝑟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fr-FR" dirty="0"/>
                  <a:t>    </a:t>
                </a:r>
              </a:p>
              <a:p>
                <a:r>
                  <a:rPr lang="fr-FR" dirty="0"/>
                  <a:t>Or Xpr=Pr.sin θ  , Pr=m.g      g=9.81 m.s</a:t>
                </a:r>
                <a:r>
                  <a:rPr lang="fr-FR" baseline="30000" dirty="0"/>
                  <a:t>-2</a:t>
                </a:r>
                <a:r>
                  <a:rPr lang="fr-FR" dirty="0"/>
                  <a:t>              Xpr=m.g.sin 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𝐹𝑚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fr-FR">
                          <a:latin typeface="Cambria Math" panose="02040503050406030204" pitchFamily="18" charset="0"/>
                        </a:rPr>
                        <m:t>    &lt;=&gt; 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𝐹𝑚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fr-FR" dirty="0"/>
              </a:p>
              <a:p>
                <a:r>
                  <a:rPr lang="fr-FR" dirty="0"/>
                  <a:t>Fm=1.5(0.25+9.81.sin(10°))           Fm= 2.9 N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dirty="0"/>
                  <a:t>On</a:t>
                </a:r>
                <a:r>
                  <a:rPr lang="fr-FR"/>
                  <a:t> étudie la force nécessaire dans le pire des cas</a:t>
                </a:r>
                <a:endParaRPr lang="fr-FR" dirty="0"/>
              </a:p>
              <a:p>
                <a:r>
                  <a:rPr lang="fr-FR"/>
                  <a:t>On isole le Robot, on applique le PFD </a:t>
                </a:r>
                <a:endParaRPr lang="fr-FR" dirty="0"/>
              </a:p>
              <a:p>
                <a:r>
                  <a:rPr lang="fr-FR" i="0">
                    <a:latin typeface="Cambria Math" panose="02040503050406030204" pitchFamily="18" charset="0"/>
                  </a:rPr>
                  <a:t>∑1▒〖𝐹𝑒𝑥𝑡→𝑟𝑜𝑏𝑜𝑡〗=𝑚.𝐴               𝑅+𝑃+𝐹𝑚=𝑚.𝐴  </a:t>
                </a:r>
                <a:endParaRPr lang="fr-FR" dirty="0"/>
              </a:p>
              <a:p>
                <a:r>
                  <a:rPr lang="fr-FR"/>
                  <a:t>Sur y, la somme vectorielle du </a:t>
                </a:r>
                <a:r>
                  <a:rPr lang="fr-FR" sz="1600"/>
                  <a:t>vecteur </a:t>
                </a:r>
                <a:r>
                  <a:rPr lang="fr-FR"/>
                  <a:t>R et de Ypr </a:t>
                </a:r>
                <a:endParaRPr lang="fr-FR" dirty="0"/>
              </a:p>
              <a:p>
                <a:r>
                  <a:rPr lang="fr-FR"/>
                  <a:t>     est nulle car le robot touche toujours le sol. </a:t>
                </a:r>
                <a:endParaRPr lang="fr-FR" dirty="0"/>
              </a:p>
              <a:p>
                <a:r>
                  <a:rPr lang="fr-FR"/>
                  <a:t>On projette sur x, A et Fm ont le même sens Xpr a un sens opposé</a:t>
                </a:r>
                <a:endParaRPr lang="fr-FR" dirty="0"/>
              </a:p>
              <a:p>
                <a:r>
                  <a:rPr lang="fr-FR"/>
                  <a:t>On obtient</a:t>
                </a:r>
                <a:r>
                  <a:rPr lang="fr-FR" dirty="0"/>
                  <a:t> </a:t>
                </a:r>
                <a:r>
                  <a:rPr lang="fr-FR"/>
                  <a:t>: </a:t>
                </a:r>
                <a:r>
                  <a:rPr lang="fr-FR" i="0">
                    <a:latin typeface="Cambria Math" panose="02040503050406030204" pitchFamily="18" charset="0"/>
                  </a:rPr>
                  <a:t>−𝑋𝑝𝑟+𝐹𝑚=𝑚.𝐴    &lt;=&gt;  𝐹𝑚=𝑚.𝐴+𝑋𝑝𝑟   </a:t>
                </a:r>
                <a:r>
                  <a:rPr lang="fr-FR" dirty="0"/>
                  <a:t> </a:t>
                </a:r>
                <a:r>
                  <a:rPr lang="fr-FR"/>
                  <a:t>   </a:t>
                </a:r>
                <a:endParaRPr lang="fr-FR" dirty="0"/>
              </a:p>
              <a:p>
                <a:r>
                  <a:rPr lang="fr-FR"/>
                  <a:t>Or Xpr=Pr.sin θ  , Pr=m.g      g=9.81 m.s</a:t>
                </a:r>
                <a:r>
                  <a:rPr lang="fr-FR" baseline="30000"/>
                  <a:t>-2</a:t>
                </a:r>
                <a:r>
                  <a:rPr lang="fr-FR"/>
                  <a:t>              Xpr=m.g.sin θ</a:t>
                </a:r>
                <a:endParaRPr lang="fr-FR" dirty="0"/>
              </a:p>
              <a:p>
                <a:r>
                  <a:rPr lang="fr-FR" i="0">
                    <a:latin typeface="Cambria Math" panose="02040503050406030204" pitchFamily="18" charset="0"/>
                  </a:rPr>
                  <a:t>𝐹𝑚=𝑚.𝐴+𝑚.𝑔.sin⁡θ     &lt;=&gt;     𝐹𝑚=𝑚(𝐴+𝑔.sin⁡θ )</a:t>
                </a:r>
                <a:endParaRPr lang="fr-FR" dirty="0"/>
              </a:p>
              <a:p>
                <a:r>
                  <a:rPr lang="fr-FR"/>
                  <a:t>Fm=1.5(0.25+9.81.sin(10°))           Fm= 2.9 N</a:t>
                </a:r>
                <a:endParaRPr lang="fr-FR" dirty="0"/>
              </a:p>
              <a:p>
                <a:endParaRPr lang="fr-FR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B9FA9-60F1-4A57-84FA-6F584F5ACE2B}" type="slidenum">
              <a:rPr lang="fr-FR" smtClean="0"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49233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dirty="0" smtClean="0"/>
                  <a:t>et donc entre les deux motoréducteurs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+9.81∗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[N]</a:t>
                </a:r>
                <a:endParaRPr lang="fr-FR" dirty="0"/>
              </a:p>
              <a:p>
                <a:r>
                  <a:rPr lang="fr-FR" dirty="0"/>
                  <a:t>D’où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𝐶𝑚</m:t>
                    </m:r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+9.81∗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𝐶𝑚</m:t>
                    </m:r>
                    <m:r>
                      <a:rPr lang="fr-F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1.5∗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3∗(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0.25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+9.81∗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(10°)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Or</a:t>
                </a:r>
                <a:r>
                  <a:rPr lang="en-US"/>
                  <a:t>  </a:t>
                </a:r>
                <a:r>
                  <a:rPr lang="en-US" i="0">
                    <a:latin typeface="Cambria Math" panose="02040503050406030204" pitchFamily="18" charset="0"/>
                  </a:rPr>
                  <a:t>𝐹𝑚=𝑚∗(𝐴+9.81∗sin𝜃)</a:t>
                </a:r>
                <a:r>
                  <a:rPr lang="en-US" dirty="0"/>
                  <a:t> </a:t>
                </a:r>
                <a:r>
                  <a:rPr lang="en-US"/>
                  <a:t>[N]</a:t>
                </a:r>
                <a:endParaRPr lang="fr-FR" dirty="0"/>
              </a:p>
              <a:p>
                <a:r>
                  <a:rPr lang="fr-FR"/>
                  <a:t>D’où </a:t>
                </a:r>
                <a:r>
                  <a:rPr lang="en-US" i="0">
                    <a:latin typeface="Cambria Math" panose="02040503050406030204" pitchFamily="18" charset="0"/>
                  </a:rPr>
                  <a:t>𝐶𝑚</a:t>
                </a:r>
                <a:r>
                  <a:rPr lang="fr-FR" i="0">
                    <a:latin typeface="Cambria Math" panose="02040503050406030204" pitchFamily="18" charset="0"/>
                  </a:rPr>
                  <a:t>=(</a:t>
                </a:r>
                <a:r>
                  <a:rPr lang="en-US" i="0">
                    <a:latin typeface="Cambria Math" panose="02040503050406030204" pitchFamily="18" charset="0"/>
                  </a:rPr>
                  <a:t>𝑚</a:t>
                </a:r>
                <a:r>
                  <a:rPr lang="fr-FR" i="0">
                    <a:latin typeface="Cambria Math" panose="02040503050406030204" pitchFamily="18" charset="0"/>
                  </a:rPr>
                  <a:t>∗𝑅∗(</a:t>
                </a:r>
                <a:r>
                  <a:rPr lang="en-US" i="0">
                    <a:latin typeface="Cambria Math" panose="02040503050406030204" pitchFamily="18" charset="0"/>
                  </a:rPr>
                  <a:t>𝐴</a:t>
                </a:r>
                <a:r>
                  <a:rPr lang="fr-FR" i="0">
                    <a:latin typeface="Cambria Math" panose="02040503050406030204" pitchFamily="18" charset="0"/>
                  </a:rPr>
                  <a:t>+9.81∗</a:t>
                </a:r>
                <a:r>
                  <a:rPr lang="en-US" i="0">
                    <a:latin typeface="Cambria Math" panose="02040503050406030204" pitchFamily="18" charset="0"/>
                  </a:rPr>
                  <a:t>𝑠𝑖𝑛𝜃</a:t>
                </a:r>
                <a:r>
                  <a:rPr lang="fr-FR" i="0">
                    <a:latin typeface="Cambria Math" panose="02040503050406030204" pitchFamily="18" charset="0"/>
                  </a:rPr>
                  <a:t>))/2</a:t>
                </a:r>
                <a:r>
                  <a:rPr lang="en-US" i="0">
                    <a:latin typeface="Cambria Math" panose="02040503050406030204" pitchFamily="18" charset="0"/>
                  </a:rPr>
                  <a:t>           𝐶𝑚</a:t>
                </a:r>
                <a:r>
                  <a:rPr lang="fr-FR" i="0">
                    <a:latin typeface="Cambria Math" panose="02040503050406030204" pitchFamily="18" charset="0"/>
                  </a:rPr>
                  <a:t>=(1.5∗</a:t>
                </a:r>
                <a:r>
                  <a:rPr lang="en-US" i="0">
                    <a:latin typeface="Cambria Math" panose="02040503050406030204" pitchFamily="18" charset="0"/>
                  </a:rPr>
                  <a:t>0.0</a:t>
                </a:r>
                <a:r>
                  <a:rPr lang="fr-FR" i="0">
                    <a:latin typeface="Cambria Math" panose="02040503050406030204" pitchFamily="18" charset="0"/>
                  </a:rPr>
                  <a:t>3∗(</a:t>
                </a:r>
                <a:r>
                  <a:rPr lang="en-US" i="0">
                    <a:latin typeface="Cambria Math" panose="02040503050406030204" pitchFamily="18" charset="0"/>
                  </a:rPr>
                  <a:t>0.25</a:t>
                </a:r>
                <a:r>
                  <a:rPr lang="fr-FR" i="0">
                    <a:latin typeface="Cambria Math" panose="02040503050406030204" pitchFamily="18" charset="0"/>
                  </a:rPr>
                  <a:t>+9.81∗</a:t>
                </a:r>
                <a:r>
                  <a:rPr lang="en-US" i="0">
                    <a:latin typeface="Cambria Math" panose="02040503050406030204" pitchFamily="18" charset="0"/>
                  </a:rPr>
                  <a:t>sin(10°)</a:t>
                </a:r>
                <a:r>
                  <a:rPr lang="fr-FR" i="0">
                    <a:latin typeface="Cambria Math" panose="02040503050406030204" pitchFamily="18" charset="0"/>
                  </a:rPr>
                  <a:t>))/2</a:t>
                </a:r>
                <a:endParaRPr lang="fr-FR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B9FA9-60F1-4A57-84FA-6F584F5ACE2B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3403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 capacité</a:t>
            </a:r>
          </a:p>
          <a:p>
            <a:endParaRPr lang="fr-FR" dirty="0"/>
          </a:p>
          <a:p>
            <a:r>
              <a:rPr lang="fr-FR" dirty="0"/>
              <a:t>Doit rester 30% Bat</a:t>
            </a:r>
          </a:p>
          <a:p>
            <a:r>
              <a:rPr lang="fr-FR" dirty="0"/>
              <a:t>Utiliser seulement 70% Bat  produit en croix   [70%  /100%]</a:t>
            </a:r>
          </a:p>
          <a:p>
            <a:r>
              <a:rPr lang="fr-FR" dirty="0"/>
              <a:t>		</a:t>
            </a:r>
            <a:r>
              <a:rPr lang="fr-FR"/>
              <a:t>                          [</a:t>
            </a:r>
            <a:r>
              <a:rPr lang="fr-FR" dirty="0"/>
              <a:t>2,5</a:t>
            </a:r>
            <a:r>
              <a:rPr lang="fr-FR"/>
              <a:t>    /  3,6 </a:t>
            </a:r>
            <a:r>
              <a:rPr lang="fr-FR" smtClean="0"/>
              <a:t>]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B9FA9-60F1-4A57-84FA-6F584F5ACE2B}" type="slidenum">
              <a:rPr lang="fr-FR" smtClean="0"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85172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Assimilable Condensateur à membrane dont  capacité</a:t>
            </a:r>
            <a:r>
              <a:rPr lang="fr-FR" baseline="0" dirty="0"/>
              <a:t> varie</a:t>
            </a:r>
            <a:r>
              <a:rPr lang="fr-FR" dirty="0"/>
              <a:t> en fonction du son </a:t>
            </a:r>
            <a:r>
              <a:rPr lang="fr-FR" baseline="0" dirty="0"/>
              <a:t> (pression)</a:t>
            </a:r>
            <a:endParaRPr lang="fr-FR" dirty="0"/>
          </a:p>
          <a:p>
            <a:endParaRPr lang="fr-FR" dirty="0"/>
          </a:p>
          <a:p>
            <a:r>
              <a:rPr lang="fr-FR" dirty="0"/>
              <a:t>Transistor FET</a:t>
            </a:r>
            <a:r>
              <a:rPr lang="fr-FR" baseline="0" dirty="0"/>
              <a:t> : adapter le signal de la capsule pour être traiter</a:t>
            </a:r>
          </a:p>
          <a:p>
            <a:endParaRPr lang="fr-FR" baseline="0" dirty="0"/>
          </a:p>
          <a:p>
            <a:r>
              <a:rPr lang="fr-FR" dirty="0"/>
              <a:t>Impédance</a:t>
            </a:r>
            <a:r>
              <a:rPr lang="fr-FR"/>
              <a:t> : nombre complexe</a:t>
            </a:r>
            <a:endParaRPr lang="fr-FR" dirty="0"/>
          </a:p>
          <a:p>
            <a:endParaRPr lang="fr-FR" dirty="0"/>
          </a:p>
          <a:p>
            <a:r>
              <a:rPr lang="fr-FR"/>
              <a:t>opposition d'un circuit électrique au passage d'un courant alternatif sinusoïdal.</a:t>
            </a:r>
            <a:endParaRPr lang="fr-FR" dirty="0"/>
          </a:p>
          <a:p>
            <a:r>
              <a:rPr lang="fr-FR"/>
              <a:t>(Module mesuré en Ohm)</a:t>
            </a:r>
            <a:endParaRPr lang="fr-FR" dirty="0"/>
          </a:p>
          <a:p>
            <a:endParaRPr lang="fr-FR" dirty="0"/>
          </a:p>
          <a:p>
            <a:r>
              <a:rPr lang="fr-FR"/>
              <a:t> Z= U/I</a:t>
            </a:r>
            <a:endParaRPr lang="fr-FR" dirty="0"/>
          </a:p>
          <a:p>
            <a:endParaRPr lang="fr-FR" baseline="0" dirty="0"/>
          </a:p>
          <a:p>
            <a:endParaRPr lang="fr-FR" baseline="0" dirty="0"/>
          </a:p>
          <a:p>
            <a:r>
              <a:rPr lang="fr-FR" baseline="0" dirty="0" err="1"/>
              <a:t>Sonelec</a:t>
            </a:r>
            <a:r>
              <a:rPr lang="fr-FR" baseline="0"/>
              <a:t>: </a:t>
            </a:r>
            <a:r>
              <a:rPr lang="fr-FR" dirty="0"/>
              <a:t>FET</a:t>
            </a:r>
            <a:r>
              <a:rPr lang="fr-FR"/>
              <a:t> </a:t>
            </a:r>
            <a:r>
              <a:rPr lang="fr-FR" baseline="0"/>
              <a:t>baisser impédance </a:t>
            </a:r>
            <a:r>
              <a:rPr lang="fr-FR"/>
              <a:t>transistor à effet de champ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2441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Wm</a:t>
            </a:r>
            <a:r>
              <a:rPr lang="fr-FR" dirty="0" smtClean="0"/>
              <a:t>=33,5 rad/s</a:t>
            </a:r>
          </a:p>
          <a:p>
            <a:endParaRPr lang="fr-FR" dirty="0" smtClean="0"/>
          </a:p>
          <a:p>
            <a:r>
              <a:rPr lang="fr-FR" dirty="0" smtClean="0"/>
              <a:t>Couple</a:t>
            </a:r>
            <a:r>
              <a:rPr lang="fr-FR" baseline="0" dirty="0" smtClean="0"/>
              <a:t> résistant chenilles 31 N.mm          113 N.mm doublé 226 N.mm</a:t>
            </a:r>
          </a:p>
          <a:p>
            <a:r>
              <a:rPr lang="fr-FR" baseline="0" dirty="0" smtClean="0"/>
              <a:t>Nm=640 tr/min</a:t>
            </a:r>
          </a:p>
          <a:p>
            <a:r>
              <a:rPr lang="fr-FR" baseline="0" dirty="0" smtClean="0"/>
              <a:t>Cm=226 N.mm</a:t>
            </a:r>
          </a:p>
          <a:p>
            <a:r>
              <a:rPr lang="fr-FR" baseline="0" dirty="0" smtClean="0"/>
              <a:t>Pmu=15 Watts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Poids réel Robot 1,612</a:t>
            </a:r>
            <a:r>
              <a:rPr lang="fr-FR" baseline="0" dirty="0" smtClean="0"/>
              <a:t> Kg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03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err="1" smtClean="0">
                <a:sym typeface="Wingdings" panose="05000000000000000000" pitchFamily="2" charset="2"/>
              </a:rPr>
              <a:t>Plusieures</a:t>
            </a:r>
            <a:r>
              <a:rPr lang="fr-FR" baseline="0" dirty="0" smtClean="0">
                <a:sym typeface="Wingdings" panose="05000000000000000000" pitchFamily="2" charset="2"/>
              </a:rPr>
              <a:t> options: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- Mode de direction des voitures</a:t>
            </a:r>
          </a:p>
          <a:p>
            <a:pPr marL="0" indent="0">
              <a:buFontTx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- Robotique: roues indépendantes et roue folle</a:t>
            </a:r>
          </a:p>
          <a:p>
            <a:pPr marL="0" indent="0">
              <a:buFontTx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- Char : chenilles indépendantes</a:t>
            </a:r>
          </a:p>
          <a:p>
            <a:pPr marL="171450" indent="-171450">
              <a:buFontTx/>
              <a:buChar char="-"/>
            </a:pPr>
            <a:endParaRPr lang="fr-FR" baseline="0" dirty="0" smtClean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fr-FR" baseline="0" dirty="0" smtClean="0">
                <a:sym typeface="Wingdings" panose="05000000000000000000" pitchFamily="2" charset="2"/>
              </a:rPr>
              <a:t>Arguments: angle de braquage et tout terrain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44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sym typeface="Wingdings" panose="05000000000000000000" pitchFamily="2" charset="2"/>
              </a:rPr>
              <a:t>1</a:t>
            </a:r>
            <a:r>
              <a:rPr lang="fr-FR" baseline="30000" dirty="0" smtClean="0">
                <a:sym typeface="Wingdings" panose="05000000000000000000" pitchFamily="2" charset="2"/>
              </a:rPr>
              <a:t>er</a:t>
            </a:r>
            <a:r>
              <a:rPr lang="fr-FR" dirty="0" smtClean="0">
                <a:sym typeface="Wingdings" panose="05000000000000000000" pitchFamily="2" charset="2"/>
              </a:rPr>
              <a:t> point : penser à un support</a:t>
            </a:r>
            <a:r>
              <a:rPr lang="fr-FR" baseline="0" dirty="0" smtClean="0">
                <a:sym typeface="Wingdings" panose="05000000000000000000" pitchFamily="2" charset="2"/>
              </a:rPr>
              <a:t> mettant en tension la chenille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Phase de prototypage à l’aide de meccanos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Objectif : trouver le nombre de roues souhaité et leur disposition</a:t>
            </a:r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81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passage à un modèle 3D</a:t>
            </a:r>
          </a:p>
          <a:p>
            <a:r>
              <a:rPr lang="fr-FR">
                <a:latin typeface="Calibri"/>
              </a:rPr>
              <a:t/>
            </a:r>
            <a:br>
              <a:rPr lang="fr-FR">
                <a:latin typeface="Calibri"/>
              </a:rPr>
            </a:b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54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074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>
                <a:sym typeface="Wingdings" panose="05000000000000000000" pitchFamily="2" charset="2"/>
              </a:rPr>
              <a:t>Déformation à 2,5mm et 0,5 mm</a:t>
            </a:r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BA9B-7FB7-4766-B732-D0ADA2411BA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21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80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0511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126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38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56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32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80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92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52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35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719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F7386-485C-464A-9E84-35EC220FB71B}" type="datetimeFigureOut">
              <a:rPr lang="fr-FR" smtClean="0"/>
              <a:t>22/05/2015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BA86A-59C8-4472-BB36-9A5192D2B9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291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74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microsoft.com/office/2007/relationships/hdphoto" Target="../media/hdphoto4.wdp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1.png"/><Relationship Id="rId4" Type="http://schemas.openxmlformats.org/officeDocument/2006/relationships/image" Target="../media/image7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97" y="-1152441"/>
            <a:ext cx="9472630" cy="499533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9764" y="2650638"/>
            <a:ext cx="4030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Robot de Surveillance Autonome et Contrôlable à Distance</a:t>
            </a:r>
          </a:p>
        </p:txBody>
      </p:sp>
      <p:pic>
        <p:nvPicPr>
          <p:cNvPr id="9" name="Image 8" descr="921130_528901447171939_184078967_o.jpg"/>
          <p:cNvPicPr>
            <a:picLocks noChangeAspect="1"/>
          </p:cNvPicPr>
          <p:nvPr/>
        </p:nvPicPr>
        <p:blipFill>
          <a:blip r:embed="rId4">
            <a:lum bright="1000"/>
          </a:blip>
          <a:stretch>
            <a:fillRect/>
          </a:stretch>
        </p:blipFill>
        <p:spPr>
          <a:xfrm>
            <a:off x="489764" y="5348676"/>
            <a:ext cx="834077" cy="1148215"/>
          </a:xfrm>
          <a:prstGeom prst="rect">
            <a:avLst/>
          </a:prstGeom>
        </p:spPr>
      </p:pic>
      <p:pic>
        <p:nvPicPr>
          <p:cNvPr id="10" name="Image 9" descr="1460149_476609605793314_48520343_n.jpg"/>
          <p:cNvPicPr>
            <a:picLocks noChangeAspect="1"/>
          </p:cNvPicPr>
          <p:nvPr/>
        </p:nvPicPr>
        <p:blipFill>
          <a:blip r:embed="rId5"/>
          <a:srcRect l="22942" t="3788" r="32596" b="13"/>
          <a:stretch>
            <a:fillRect/>
          </a:stretch>
        </p:blipFill>
        <p:spPr>
          <a:xfrm>
            <a:off x="1657090" y="5350544"/>
            <a:ext cx="841212" cy="1154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10941" r="8305"/>
          <a:stretch/>
        </p:blipFill>
        <p:spPr>
          <a:xfrm flipH="1">
            <a:off x="2831551" y="5350544"/>
            <a:ext cx="841212" cy="1154425"/>
          </a:xfrm>
          <a:prstGeom prst="rect">
            <a:avLst/>
          </a:prstGeom>
        </p:spPr>
      </p:pic>
      <p:pic>
        <p:nvPicPr>
          <p:cNvPr id="12" name="Image 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79" t="11496" b="7979"/>
          <a:stretch/>
        </p:blipFill>
        <p:spPr>
          <a:xfrm rot="5400000">
            <a:off x="3851681" y="5496799"/>
            <a:ext cx="1154423" cy="845761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383118" y="4570571"/>
            <a:ext cx="1466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Par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Paul 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Pouplard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551434" y="4819248"/>
            <a:ext cx="946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Arthur 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Rönisch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717228" y="4816792"/>
            <a:ext cx="726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Johan 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Levon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906873" y="4825456"/>
            <a:ext cx="944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Florian </a:t>
            </a:r>
          </a:p>
          <a:p>
            <a:r>
              <a:rPr lang="fr-FR" sz="1400" dirty="0" smtClean="0">
                <a:solidFill>
                  <a:schemeClr val="bg1"/>
                </a:solidFill>
                <a:latin typeface="Avenir LT Std 35 Light" panose="020B0402020203020204" pitchFamily="34" charset="0"/>
              </a:rPr>
              <a:t>Ouvrard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r="15090" b="-26"/>
          <a:stretch/>
        </p:blipFill>
        <p:spPr>
          <a:xfrm>
            <a:off x="2831774" y="5348676"/>
            <a:ext cx="840765" cy="117118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84" y="2656708"/>
            <a:ext cx="6191374" cy="348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897290" y="5863771"/>
            <a:ext cx="49023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bg1"/>
                </a:solidFill>
              </a:rPr>
              <a:t>-Modélisation d’une version 3D </a:t>
            </a:r>
            <a:endParaRPr lang="fr-FR" sz="2600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90"/>
          <a:stretch/>
        </p:blipFill>
        <p:spPr>
          <a:xfrm>
            <a:off x="1804676" y="2094808"/>
            <a:ext cx="7087589" cy="3597332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Choix techniques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46220" y="1436755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2</a:t>
            </a:r>
            <a:r>
              <a:rPr lang="fr-FR" sz="3200" dirty="0" smtClean="0">
                <a:solidFill>
                  <a:schemeClr val="bg1"/>
                </a:solidFill>
              </a:rPr>
              <a:t>) Les supports chenilles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42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897290" y="5978071"/>
            <a:ext cx="49023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dirty="0" smtClean="0">
                <a:solidFill>
                  <a:schemeClr val="bg1"/>
                </a:solidFill>
              </a:rPr>
              <a:t>-Modèle final </a:t>
            </a:r>
            <a:endParaRPr lang="fr-FR" sz="2600" dirty="0">
              <a:solidFill>
                <a:schemeClr val="bg1"/>
              </a:solidFill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Choix techniques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46220" y="1436755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2</a:t>
            </a:r>
            <a:r>
              <a:rPr lang="fr-FR" sz="3200" dirty="0" smtClean="0">
                <a:solidFill>
                  <a:schemeClr val="bg1"/>
                </a:solidFill>
              </a:rPr>
              <a:t>) Les supports chenilles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5" t="25071" r="25535" b="18596"/>
          <a:stretch/>
        </p:blipFill>
        <p:spPr>
          <a:xfrm>
            <a:off x="2560320" y="2103120"/>
            <a:ext cx="539496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Choix techniques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46220" y="1436755"/>
            <a:ext cx="5506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3</a:t>
            </a:r>
            <a:r>
              <a:rPr lang="fr-FR" sz="3200" dirty="0" smtClean="0">
                <a:solidFill>
                  <a:schemeClr val="bg1"/>
                </a:solidFill>
              </a:rPr>
              <a:t>) Transmission du mouvement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3" b="92417" l="9941" r="95104">
                        <a14:backgroundMark x1="62018" y1="61374" x2="62018" y2="61374"/>
                        <a14:backgroundMark x1="56083" y1="54265" x2="56083" y2="54265"/>
                        <a14:backgroundMark x1="50445" y1="47630" x2="50445" y2="47630"/>
                        <a14:backgroundMark x1="67804" y1="31043" x2="67804" y2="31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13200" r="10727" b="9783"/>
          <a:stretch/>
        </p:blipFill>
        <p:spPr bwMode="auto">
          <a:xfrm>
            <a:off x="2967754" y="1837074"/>
            <a:ext cx="7370204" cy="4650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328191"/>
              </p:ext>
            </p:extLst>
          </p:nvPr>
        </p:nvGraphicFramePr>
        <p:xfrm>
          <a:off x="217589" y="4571489"/>
          <a:ext cx="4005799" cy="2144284"/>
        </p:xfrm>
        <a:graphic>
          <a:graphicData uri="http://schemas.openxmlformats.org/drawingml/2006/table">
            <a:tbl>
              <a:tblPr/>
              <a:tblGrid>
                <a:gridCol w="677761"/>
                <a:gridCol w="3328038"/>
              </a:tblGrid>
              <a:tr h="46039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030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Roue motrice et arbre </a:t>
                      </a:r>
                      <a:r>
                        <a:rPr lang="fr-FR" sz="200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moteur</a:t>
                      </a:r>
                      <a:endParaRPr lang="fr-FR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9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Roue libre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9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Galet </a:t>
                      </a:r>
                      <a:r>
                        <a:rPr lang="fr-FR" sz="200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 </a:t>
                      </a: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tension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9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Chenille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9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200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Bâti</a:t>
                      </a:r>
                      <a:endParaRPr lang="fr-FR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3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196568" y="1236701"/>
            <a:ext cx="2831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</a:rPr>
              <a:t>« Bloc moteur »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188" y="2145635"/>
            <a:ext cx="4019091" cy="5044985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167262" y="2333939"/>
            <a:ext cx="1987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Moteur avec motoréducteur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22" name="Connecteur droit 21"/>
          <p:cNvCxnSpPr>
            <a:stCxn id="21" idx="1"/>
          </p:cNvCxnSpPr>
          <p:nvPr/>
        </p:nvCxnSpPr>
        <p:spPr>
          <a:xfrm flipH="1">
            <a:off x="1387320" y="2687882"/>
            <a:ext cx="2779942" cy="2688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008909" y="3318914"/>
            <a:ext cx="2248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Manchon d’accouplement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26" name="Connecteur droit 25"/>
          <p:cNvCxnSpPr>
            <a:stCxn id="23" idx="1"/>
          </p:cNvCxnSpPr>
          <p:nvPr/>
        </p:nvCxnSpPr>
        <p:spPr>
          <a:xfrm flipH="1">
            <a:off x="1738649" y="3672857"/>
            <a:ext cx="2270260" cy="6825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260614" y="4396517"/>
            <a:ext cx="176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Roue</a:t>
            </a:r>
            <a:r>
              <a:rPr lang="fr-FR" dirty="0" smtClean="0"/>
              <a:t> </a:t>
            </a:r>
            <a:r>
              <a:rPr lang="fr-FR" sz="2000" dirty="0" smtClean="0">
                <a:solidFill>
                  <a:schemeClr val="bg1"/>
                </a:solidFill>
              </a:rPr>
              <a:t>motrice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7" name="Connecteur droit 36"/>
          <p:cNvCxnSpPr>
            <a:stCxn id="36" idx="1"/>
          </p:cNvCxnSpPr>
          <p:nvPr/>
        </p:nvCxnSpPr>
        <p:spPr>
          <a:xfrm flipH="1" flipV="1">
            <a:off x="3013656" y="4528791"/>
            <a:ext cx="1246958" cy="677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4307663" y="5351357"/>
            <a:ext cx="194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Pièce de blocage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40" name="Connecteur droit 39"/>
          <p:cNvCxnSpPr>
            <a:stCxn id="39" idx="1"/>
          </p:cNvCxnSpPr>
          <p:nvPr/>
        </p:nvCxnSpPr>
        <p:spPr>
          <a:xfrm flipH="1" flipV="1">
            <a:off x="2768959" y="5368864"/>
            <a:ext cx="1538704" cy="18254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4" name="Imag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0162" y="1652605"/>
            <a:ext cx="6542490" cy="3509957"/>
          </a:xfrm>
          <a:prstGeom prst="rect">
            <a:avLst/>
          </a:prstGeom>
        </p:spPr>
      </p:pic>
      <p:cxnSp>
        <p:nvCxnSpPr>
          <p:cNvPr id="45" name="Connecteur droit 44"/>
          <p:cNvCxnSpPr>
            <a:stCxn id="39" idx="3"/>
          </p:cNvCxnSpPr>
          <p:nvPr/>
        </p:nvCxnSpPr>
        <p:spPr>
          <a:xfrm flipV="1">
            <a:off x="6256919" y="5326324"/>
            <a:ext cx="2207631" cy="2250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endCxn id="36" idx="3"/>
          </p:cNvCxnSpPr>
          <p:nvPr/>
        </p:nvCxnSpPr>
        <p:spPr>
          <a:xfrm flipH="1">
            <a:off x="6024128" y="4429760"/>
            <a:ext cx="1600166" cy="16681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endCxn id="23" idx="3"/>
          </p:cNvCxnSpPr>
          <p:nvPr/>
        </p:nvCxnSpPr>
        <p:spPr>
          <a:xfrm flipH="1">
            <a:off x="6256919" y="1859400"/>
            <a:ext cx="2207632" cy="181345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ctangle 4"/>
          <p:cNvSpPr/>
          <p:nvPr/>
        </p:nvSpPr>
        <p:spPr>
          <a:xfrm>
            <a:off x="8763000" y="5243772"/>
            <a:ext cx="233363" cy="16510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6"/>
          <p:cNvSpPr/>
          <p:nvPr/>
        </p:nvSpPr>
        <p:spPr>
          <a:xfrm>
            <a:off x="8763000" y="2198186"/>
            <a:ext cx="233363" cy="16510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7"/>
          <p:cNvSpPr/>
          <p:nvPr/>
        </p:nvSpPr>
        <p:spPr>
          <a:xfrm>
            <a:off x="8700834" y="1323310"/>
            <a:ext cx="233363" cy="165100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784410" y="1111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>
                <a:solidFill>
                  <a:schemeClr val="bg1"/>
                </a:solidFill>
              </a:rPr>
              <a:t>Choix techniques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Cohésion de l’ensemble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146220" y="1436755"/>
            <a:ext cx="6368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1</a:t>
            </a:r>
            <a:r>
              <a:rPr lang="fr-FR" sz="3200" dirty="0" smtClean="0">
                <a:solidFill>
                  <a:schemeClr val="bg1"/>
                </a:solidFill>
              </a:rPr>
              <a:t>) Positionnement des blocs moteurs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" y="1764852"/>
            <a:ext cx="8099769" cy="5122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46637" y="2301881"/>
            <a:ext cx="2873829" cy="41075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Connecteur droit 9"/>
          <p:cNvCxnSpPr>
            <a:stCxn id="11" idx="6"/>
            <a:endCxn id="12" idx="1"/>
          </p:cNvCxnSpPr>
          <p:nvPr/>
        </p:nvCxnSpPr>
        <p:spPr>
          <a:xfrm flipV="1">
            <a:off x="4127094" y="3667366"/>
            <a:ext cx="3571608" cy="7350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rganigramme : Connecteur 10"/>
          <p:cNvSpPr/>
          <p:nvPr/>
        </p:nvSpPr>
        <p:spPr>
          <a:xfrm>
            <a:off x="3998665" y="4338162"/>
            <a:ext cx="128429" cy="128429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"/>
          <p:cNvSpPr txBox="1"/>
          <p:nvPr/>
        </p:nvSpPr>
        <p:spPr>
          <a:xfrm>
            <a:off x="7698702" y="3467311"/>
            <a:ext cx="255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Centre de symétrie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Cohésion de l’ensemble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146220" y="1436755"/>
            <a:ext cx="3983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</a:rPr>
              <a:t>2)Epaisseur du châssis 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4" r="29709" b="19154"/>
          <a:stretch/>
        </p:blipFill>
        <p:spPr>
          <a:xfrm>
            <a:off x="518757" y="2715555"/>
            <a:ext cx="4722944" cy="24312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67" t="2901" b="2327"/>
          <a:stretch/>
        </p:blipFill>
        <p:spPr>
          <a:xfrm>
            <a:off x="5769471" y="1811777"/>
            <a:ext cx="1519970" cy="423878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60"/>
          <a:stretch/>
        </p:blipFill>
        <p:spPr>
          <a:xfrm>
            <a:off x="7804598" y="1811777"/>
            <a:ext cx="1455314" cy="4238783"/>
          </a:xfrm>
          <a:prstGeom prst="rect">
            <a:avLst/>
          </a:prstGeom>
        </p:spPr>
      </p:pic>
      <p:sp>
        <p:nvSpPr>
          <p:cNvPr id="14" name="ZoneTexte 1"/>
          <p:cNvSpPr txBox="1"/>
          <p:nvPr/>
        </p:nvSpPr>
        <p:spPr>
          <a:xfrm>
            <a:off x="5587866" y="6050560"/>
            <a:ext cx="1883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Plaque de 3mm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5" name="ZoneTexte 1"/>
          <p:cNvSpPr txBox="1"/>
          <p:nvPr/>
        </p:nvSpPr>
        <p:spPr>
          <a:xfrm>
            <a:off x="7254998" y="6053141"/>
            <a:ext cx="255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Plaque de 5mm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7" name="ZoneTexte 1"/>
          <p:cNvSpPr txBox="1"/>
          <p:nvPr/>
        </p:nvSpPr>
        <p:spPr>
          <a:xfrm>
            <a:off x="1229480" y="5342674"/>
            <a:ext cx="3301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Résultat de la simulation sous SolidWorks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5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Rendu </a:t>
            </a:r>
            <a:r>
              <a:rPr lang="fr-FR" dirty="0" err="1" smtClean="0">
                <a:solidFill>
                  <a:schemeClr val="bg1"/>
                </a:solidFill>
              </a:rPr>
              <a:t>PhotoView</a:t>
            </a:r>
            <a:r>
              <a:rPr lang="fr-FR" dirty="0" smtClean="0">
                <a:solidFill>
                  <a:schemeClr val="bg1"/>
                </a:solidFill>
              </a:rPr>
              <a:t> après modélisation 3D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output_oi2Tx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6440" y="163068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1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Cohésion de l’ensemble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146220" y="1436755"/>
            <a:ext cx="6077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smtClean="0">
                <a:solidFill>
                  <a:schemeClr val="bg1"/>
                </a:solidFill>
              </a:rPr>
              <a:t>3) </a:t>
            </a:r>
            <a:r>
              <a:rPr lang="fr-FR" sz="3200" dirty="0" err="1">
                <a:solidFill>
                  <a:schemeClr val="bg1"/>
                </a:solidFill>
              </a:rPr>
              <a:t>Coaxialité</a:t>
            </a:r>
            <a:r>
              <a:rPr lang="fr-FR" sz="3200" dirty="0">
                <a:solidFill>
                  <a:schemeClr val="bg1"/>
                </a:solidFill>
              </a:rPr>
              <a:t> moteur / roue motrice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/>
          <a:stretch/>
        </p:blipFill>
        <p:spPr>
          <a:xfrm>
            <a:off x="2047741" y="2762318"/>
            <a:ext cx="5370491" cy="268524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508384" y="4104940"/>
            <a:ext cx="2318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Support chenilles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14" name="Connecteur droit 13"/>
          <p:cNvCxnSpPr>
            <a:stCxn id="4" idx="1"/>
          </p:cNvCxnSpPr>
          <p:nvPr/>
        </p:nvCxnSpPr>
        <p:spPr>
          <a:xfrm flipH="1" flipV="1">
            <a:off x="4700789" y="4288665"/>
            <a:ext cx="2807595" cy="1633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418232" y="5447563"/>
            <a:ext cx="2665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Zone </a:t>
            </a:r>
            <a:r>
              <a:rPr lang="fr-FR" sz="2000" dirty="0">
                <a:solidFill>
                  <a:schemeClr val="bg1"/>
                </a:solidFill>
              </a:rPr>
              <a:t>c</a:t>
            </a:r>
            <a:r>
              <a:rPr lang="fr-FR" sz="2000" dirty="0" smtClean="0">
                <a:solidFill>
                  <a:schemeClr val="bg1"/>
                </a:solidFill>
              </a:rPr>
              <a:t>reusée sur 1mm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18" name="Connecteur droit 17"/>
          <p:cNvCxnSpPr>
            <a:stCxn id="17" idx="1"/>
          </p:cNvCxnSpPr>
          <p:nvPr/>
        </p:nvCxnSpPr>
        <p:spPr>
          <a:xfrm flipH="1" flipV="1">
            <a:off x="4507606" y="4855335"/>
            <a:ext cx="2910626" cy="79228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3120985" y="6117987"/>
            <a:ext cx="358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Moteur fixé au niveau du châssis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23" name="Connecteur droit 22"/>
          <p:cNvCxnSpPr>
            <a:stCxn id="22" idx="0"/>
          </p:cNvCxnSpPr>
          <p:nvPr/>
        </p:nvCxnSpPr>
        <p:spPr>
          <a:xfrm flipH="1" flipV="1">
            <a:off x="2607977" y="4977194"/>
            <a:ext cx="2304244" cy="114079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56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908469"/>
            <a:ext cx="8001000" cy="4500188"/>
          </a:xfrm>
          <a:prstGeom prst="rect">
            <a:avLst/>
          </a:prstGeom>
        </p:spPr>
      </p:pic>
      <p:sp>
        <p:nvSpPr>
          <p:cNvPr id="7" name="ZoneTexte 2"/>
          <p:cNvSpPr txBox="1"/>
          <p:nvPr/>
        </p:nvSpPr>
        <p:spPr>
          <a:xfrm>
            <a:off x="1259114" y="5408657"/>
            <a:ext cx="515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Le Robot après modélisation </a:t>
            </a:r>
            <a:r>
              <a:rPr lang="fr-FR" dirty="0" err="1" smtClean="0">
                <a:solidFill>
                  <a:schemeClr val="bg1"/>
                </a:solidFill>
              </a:rPr>
              <a:t>Solidworks</a:t>
            </a:r>
            <a:r>
              <a:rPr lang="fr-FR" dirty="0" smtClean="0">
                <a:solidFill>
                  <a:schemeClr val="bg1"/>
                </a:solidFill>
              </a:rPr>
              <a:t> sans coque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Design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521" y="3701077"/>
            <a:ext cx="5098323" cy="28678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8558">
            <a:off x="2335419" y="1932663"/>
            <a:ext cx="3176443" cy="197598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42" b="99273" l="10000" r="90000">
                        <a14:foregroundMark x1="29727" y1="25273" x2="29727" y2="25273"/>
                        <a14:foregroundMark x1="37273" y1="34970" x2="37273" y2="34970"/>
                        <a14:foregroundMark x1="37818" y1="41818" x2="37818" y2="41818"/>
                        <a14:foregroundMark x1="36727" y1="48970" x2="38364" y2="48970"/>
                        <a14:foregroundMark x1="32909" y1="70182" x2="32909" y2="70182"/>
                        <a14:foregroundMark x1="65818" y1="95333" x2="65818" y2="95333"/>
                        <a14:foregroundMark x1="69000" y1="96061" x2="69000" y2="96061"/>
                        <a14:foregroundMark x1="65818" y1="91758" x2="65818" y2="91758"/>
                        <a14:foregroundMark x1="59909" y1="89939" x2="59909" y2="89939"/>
                        <a14:foregroundMark x1="61182" y1="94606" x2="61182" y2="94606"/>
                        <a14:foregroundMark x1="69636" y1="94242" x2="69636" y2="94242"/>
                        <a14:foregroundMark x1="83818" y1="85333" x2="83818" y2="85333"/>
                        <a14:foregroundMark x1="80091" y1="89818" x2="80091" y2="89818"/>
                        <a14:foregroundMark x1="27636" y1="85273" x2="27636" y2="85273"/>
                        <a14:foregroundMark x1="25091" y1="86606" x2="25091" y2="86606"/>
                        <a14:foregroundMark x1="25636" y1="91515" x2="25636" y2="91515"/>
                        <a14:foregroundMark x1="25455" y1="90364" x2="25455" y2="90364"/>
                        <a14:foregroundMark x1="25364" y1="81576" x2="25364" y2="81576"/>
                        <a14:foregroundMark x1="25000" y1="76424" x2="25000" y2="76424"/>
                        <a14:foregroundMark x1="83182" y1="91273" x2="83182" y2="91273"/>
                        <a14:foregroundMark x1="84091" y1="88545" x2="84091" y2="88545"/>
                        <a14:foregroundMark x1="85000" y1="74667" x2="85000" y2="74667"/>
                        <a14:foregroundMark x1="85182" y1="69333" x2="85182" y2="69333"/>
                        <a14:foregroundMark x1="29818" y1="66364" x2="29818" y2="66364"/>
                        <a14:foregroundMark x1="85000" y1="64424" x2="85000" y2="64424"/>
                        <a14:foregroundMark x1="25818" y1="56667" x2="25818" y2="56667"/>
                        <a14:foregroundMark x1="23727" y1="61939" x2="23727" y2="61939"/>
                        <a14:foregroundMark x1="24545" y1="62606" x2="24545" y2="62606"/>
                        <a14:foregroundMark x1="79364" y1="49394" x2="79364" y2="49394"/>
                        <a14:foregroundMark x1="28364" y1="47879" x2="28364" y2="47879"/>
                        <a14:foregroundMark x1="25636" y1="55818" x2="25636" y2="55818"/>
                        <a14:foregroundMark x1="26909" y1="50121" x2="26909" y2="50121"/>
                        <a14:foregroundMark x1="81545" y1="51879" x2="81545" y2="51879"/>
                        <a14:foregroundMark x1="79727" y1="42909" x2="79727" y2="42909"/>
                        <a14:foregroundMark x1="29636" y1="39152" x2="29636" y2="39152"/>
                        <a14:foregroundMark x1="78000" y1="40182" x2="78000" y2="40182"/>
                        <a14:foregroundMark x1="79818" y1="37030" x2="79818" y2="37030"/>
                        <a14:foregroundMark x1="29636" y1="38545" x2="29636" y2="38545"/>
                        <a14:foregroundMark x1="31727" y1="42485" x2="30909" y2="42667"/>
                        <a14:foregroundMark x1="25818" y1="25879" x2="25818" y2="25879"/>
                        <a14:foregroundMark x1="25545" y1="27455" x2="25545" y2="27455"/>
                        <a14:foregroundMark x1="81545" y1="34000" x2="81545" y2="34000"/>
                        <a14:foregroundMark x1="33909" y1="6545" x2="33909" y2="6545"/>
                        <a14:foregroundMark x1="35091" y1="6606" x2="35091" y2="6606"/>
                        <a14:foregroundMark x1="36000" y1="6182" x2="36000" y2="6182"/>
                        <a14:foregroundMark x1="35455" y1="51697" x2="35455" y2="51697"/>
                        <a14:foregroundMark x1="29727" y1="72545" x2="29727" y2="72545"/>
                        <a14:foregroundMark x1="23636" y1="67576" x2="23636" y2="67576"/>
                        <a14:foregroundMark x1="23636" y1="68485" x2="23636" y2="68485"/>
                        <a14:foregroundMark x1="23545" y1="66485" x2="23545" y2="66485"/>
                        <a14:foregroundMark x1="43545" y1="86061" x2="43545" y2="86061"/>
                        <a14:foregroundMark x1="39727" y1="88242" x2="39727" y2="88242"/>
                        <a14:foregroundMark x1="40364" y1="90606" x2="40364" y2="90606"/>
                        <a14:foregroundMark x1="43818" y1="96182" x2="43818" y2="96182"/>
                        <a14:foregroundMark x1="85273" y1="74303" x2="85273" y2="74303"/>
                        <a14:foregroundMark x1="85545" y1="75576" x2="85545" y2="75576"/>
                        <a14:foregroundMark x1="81909" y1="52667" x2="81909" y2="52667"/>
                        <a14:foregroundMark x1="81000" y1="51091" x2="81000" y2="51091"/>
                        <a14:foregroundMark x1="58455" y1="24788" x2="58455" y2="24788"/>
                        <a14:foregroundMark x1="65091" y1="22606" x2="65091" y2="22606"/>
                        <a14:foregroundMark x1="69636" y1="19333" x2="69636" y2="19333"/>
                        <a14:foregroundMark x1="76909" y1="11576" x2="76909" y2="11576"/>
                        <a14:foregroundMark x1="81455" y1="22485" x2="81455" y2="22485"/>
                        <a14:foregroundMark x1="81636" y1="20727" x2="81636" y2="20727"/>
                        <a14:foregroundMark x1="75273" y1="5818" x2="75273" y2="5818"/>
                        <a14:foregroundMark x1="82818" y1="25515" x2="82818" y2="25515"/>
                        <a14:foregroundMark x1="31455" y1="14909" x2="31455" y2="14909"/>
                        <a14:foregroundMark x1="27364" y1="21879" x2="27364" y2="21879"/>
                        <a14:foregroundMark x1="27273" y1="21212" x2="27273" y2="21212"/>
                        <a14:foregroundMark x1="44186" y1="42172" x2="44186" y2="42172"/>
                        <a14:foregroundMark x1="35223" y1="58690" x2="35223" y2="58690"/>
                        <a14:foregroundMark x1="32991" y1="91637" x2="32991" y2="91637"/>
                        <a14:foregroundMark x1="73150" y1="91678" x2="73150" y2="91678"/>
                        <a14:foregroundMark x1="29598" y1="88434" x2="29598" y2="88434"/>
                        <a14:foregroundMark x1="30233" y1="89986" x2="30233" y2="89986"/>
                        <a14:foregroundMark x1="34038" y1="89986" x2="34038" y2="89986"/>
                        <a14:foregroundMark x1="33192" y1="89140" x2="33192" y2="89140"/>
                        <a14:foregroundMark x1="30021" y1="92948" x2="30021" y2="92948"/>
                        <a14:foregroundMark x1="29598" y1="92102" x2="29598" y2="92102"/>
                        <a14:foregroundMark x1="31078" y1="93371" x2="31078" y2="93371"/>
                        <a14:foregroundMark x1="30867" y1="94217" x2="30867" y2="94217"/>
                        <a14:foregroundMark x1="31290" y1="94640" x2="31290" y2="94640"/>
                        <a14:foregroundMark x1="24736" y1="84485" x2="24736" y2="84485"/>
                        <a14:backgroundMark x1="53273" y1="16121" x2="52909" y2="16000"/>
                        <a14:backgroundMark x1="57727" y1="14000" x2="57727" y2="14000"/>
                        <a14:backgroundMark x1="57273" y1="20242" x2="57273" y2="20242"/>
                        <a14:backgroundMark x1="47182" y1="15515" x2="47182" y2="15515"/>
                        <a14:backgroundMark x1="50000" y1="19152" x2="50000" y2="19152"/>
                        <a14:backgroundMark x1="62273" y1="17939" x2="62273" y2="17939"/>
                        <a14:backgroundMark x1="67545" y1="9333" x2="67545" y2="9333"/>
                        <a14:backgroundMark x1="46455" y1="10182" x2="46455" y2="10182"/>
                        <a14:backgroundMark x1="82364" y1="13333" x2="82364" y2="13333"/>
                        <a14:backgroundMark x1="84000" y1="16545" x2="84000" y2="16545"/>
                        <a14:backgroundMark x1="85273" y1="19091" x2="85273" y2="19091"/>
                        <a14:backgroundMark x1="26636" y1="13818" x2="26636" y2="13818"/>
                        <a14:backgroundMark x1="26273" y1="20242" x2="26273" y2="20242"/>
                        <a14:backgroundMark x1="28795" y1="11310" x2="28795" y2="11310"/>
                        <a14:backgroundMark x1="54286" y1="10446" x2="54286" y2="10446"/>
                        <a14:backgroundMark x1="52830" y1="22739" x2="52830" y2="227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43" y="1841807"/>
            <a:ext cx="1441492" cy="2162238"/>
          </a:xfrm>
          <a:prstGeom prst="rect">
            <a:avLst/>
          </a:prstGeom>
        </p:spPr>
      </p:pic>
      <p:sp>
        <p:nvSpPr>
          <p:cNvPr id="3" name="ZoneTexte 9"/>
          <p:cNvSpPr txBox="1"/>
          <p:nvPr/>
        </p:nvSpPr>
        <p:spPr>
          <a:xfrm>
            <a:off x="3802747" y="1251244"/>
            <a:ext cx="349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</a:rPr>
              <a:t>Protéger et habiller</a:t>
            </a:r>
            <a:endParaRPr lang="fr-FR" sz="3200" dirty="0">
              <a:solidFill>
                <a:schemeClr val="bg1"/>
              </a:solidFill>
            </a:endParaRPr>
          </a:p>
        </p:txBody>
      </p:sp>
      <p:sp>
        <p:nvSpPr>
          <p:cNvPr id="10" name="ZoneTexte 12"/>
          <p:cNvSpPr txBox="1"/>
          <p:nvPr/>
        </p:nvSpPr>
        <p:spPr>
          <a:xfrm>
            <a:off x="3200400" y="4962406"/>
            <a:ext cx="431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64 </a:t>
            </a:r>
            <a:r>
              <a:rPr lang="fr-FR">
                <a:solidFill>
                  <a:schemeClr val="bg1"/>
                </a:solidFill>
              </a:rPr>
              <a:t>triangles </a:t>
            </a:r>
            <a:r>
              <a:rPr lang="fr-FR" dirty="0">
                <a:solidFill>
                  <a:schemeClr val="bg1"/>
                </a:solidFill>
              </a:rPr>
              <a:t>inspirés</a:t>
            </a:r>
            <a:r>
              <a:rPr lang="fr-FR">
                <a:solidFill>
                  <a:schemeClr val="bg1"/>
                </a:solidFill>
              </a:rPr>
              <a:t> des avions furtifs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>
                <a:solidFill>
                  <a:schemeClr val="bg1"/>
                </a:solidFill>
              </a:rPr>
              <a:t>Cousus les uns aux autres à la façon des robes de Paco </a:t>
            </a:r>
            <a:r>
              <a:rPr lang="fr-FR" smtClean="0">
                <a:solidFill>
                  <a:schemeClr val="bg1"/>
                </a:solidFill>
              </a:rPr>
              <a:t>Rabanne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Design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8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38201" y="156885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Problématique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158767" y="3020955"/>
            <a:ext cx="86473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bg1"/>
                </a:solidFill>
              </a:rPr>
              <a:t>« Comment peut-on surveiller une résidence sans nécessiter d’installations coûteuses </a:t>
            </a:r>
            <a:r>
              <a:rPr lang="fr-FR" b="1" i="1" dirty="0" smtClean="0">
                <a:solidFill>
                  <a:schemeClr val="bg1"/>
                </a:solidFill>
              </a:rPr>
              <a:t>?</a:t>
            </a:r>
            <a:r>
              <a:rPr lang="fr-FR" i="1" dirty="0" smtClean="0">
                <a:solidFill>
                  <a:schemeClr val="bg1"/>
                </a:solidFill>
              </a:rPr>
              <a:t> » </a:t>
            </a:r>
            <a:endParaRPr lang="fr-F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40744"/>
            <a:ext cx="9169400" cy="5157788"/>
          </a:xfrm>
          <a:prstGeom prst="rect">
            <a:avLst/>
          </a:prstGeom>
        </p:spPr>
      </p:pic>
      <p:sp>
        <p:nvSpPr>
          <p:cNvPr id="3" name="ZoneTexte 5"/>
          <p:cNvSpPr txBox="1"/>
          <p:nvPr/>
        </p:nvSpPr>
        <p:spPr>
          <a:xfrm>
            <a:off x="1784952" y="5061248"/>
            <a:ext cx="597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Conception de la coque </a:t>
            </a:r>
            <a:r>
              <a:rPr lang="fr-FR">
                <a:solidFill>
                  <a:schemeClr val="bg1"/>
                </a:solidFill>
              </a:rPr>
              <a:t>sous SolidWorks </a:t>
            </a:r>
            <a:r>
              <a:rPr lang="fr-FR" smtClean="0">
                <a:solidFill>
                  <a:schemeClr val="bg1"/>
                </a:solidFill>
              </a:rPr>
              <a:t>permettant </a:t>
            </a:r>
            <a:r>
              <a:rPr lang="fr-FR">
                <a:solidFill>
                  <a:schemeClr val="bg1"/>
                </a:solidFill>
              </a:rPr>
              <a:t>de calculer le nombre de triangles nécessaires et servant de plan à la réalisation de cette dernière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Design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435">
            <a:off x="1676400" y="1053466"/>
            <a:ext cx="10058400" cy="5657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sz="4800" smtClean="0">
                <a:solidFill>
                  <a:schemeClr val="bg1"/>
                </a:solidFill>
              </a:rPr>
              <a:t>Conclusion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6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5687" y="2664187"/>
            <a:ext cx="9505646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II- Motorisation / Autonomie Energétique </a:t>
            </a:r>
            <a:r>
              <a:rPr lang="fr-FR" dirty="0" smtClean="0">
                <a:solidFill>
                  <a:schemeClr val="bg1"/>
                </a:solidFill>
              </a:rPr>
              <a:t>                                     / </a:t>
            </a:r>
            <a:r>
              <a:rPr lang="fr-FR" dirty="0">
                <a:solidFill>
                  <a:schemeClr val="bg1"/>
                </a:solidFill>
              </a:rPr>
              <a:t>Microphone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>
                <a:solidFill>
                  <a:schemeClr val="bg1"/>
                </a:solidFill>
              </a:rPr>
              <a:t>	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ZoneTexte 3"/>
          <p:cNvSpPr txBox="1"/>
          <p:nvPr/>
        </p:nvSpPr>
        <p:spPr>
          <a:xfrm>
            <a:off x="346167" y="5154804"/>
            <a:ext cx="371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Johan Levon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Motorisation : Cahier des charges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Deux motoréducteurs de petites dimensions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Pas </a:t>
            </a:r>
            <a:r>
              <a:rPr lang="fr-FR" dirty="0" smtClean="0">
                <a:solidFill>
                  <a:schemeClr val="bg1"/>
                </a:solidFill>
              </a:rPr>
              <a:t>de </a:t>
            </a:r>
            <a:r>
              <a:rPr lang="fr-FR" dirty="0">
                <a:solidFill>
                  <a:schemeClr val="bg1"/>
                </a:solidFill>
              </a:rPr>
              <a:t>réducteurs </a:t>
            </a:r>
            <a:r>
              <a:rPr lang="fr-FR" dirty="0" smtClean="0">
                <a:solidFill>
                  <a:schemeClr val="bg1"/>
                </a:solidFill>
              </a:rPr>
              <a:t>supplémentaires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Vitesse robot/sol : 		Vr = 0.5m/s    	</a:t>
            </a:r>
          </a:p>
          <a:p>
            <a:r>
              <a:rPr lang="fr-FR" dirty="0">
                <a:solidFill>
                  <a:schemeClr val="bg1"/>
                </a:solidFill>
              </a:rPr>
              <a:t>Rayon Roue :			R = 0.03 m      	</a:t>
            </a:r>
          </a:p>
          <a:p>
            <a:r>
              <a:rPr lang="fr-FR" dirty="0">
                <a:solidFill>
                  <a:schemeClr val="bg1"/>
                </a:solidFill>
              </a:rPr>
              <a:t>Masse Robot  :			m = 1,5 Kg</a:t>
            </a:r>
          </a:p>
          <a:p>
            <a:r>
              <a:rPr lang="fr-FR" dirty="0">
                <a:solidFill>
                  <a:schemeClr val="bg1"/>
                </a:solidFill>
              </a:rPr>
              <a:t>Angle max de pente : </a:t>
            </a:r>
            <a:r>
              <a:rPr lang="fr-FR" dirty="0" smtClean="0">
                <a:solidFill>
                  <a:schemeClr val="bg1"/>
                </a:solidFill>
              </a:rPr>
              <a:t>	</a:t>
            </a:r>
            <a:r>
              <a:rPr lang="fr-FR" dirty="0">
                <a:solidFill>
                  <a:schemeClr val="bg1"/>
                </a:solidFill>
              </a:rPr>
              <a:t>	θ = 10°</a:t>
            </a:r>
          </a:p>
          <a:p>
            <a:r>
              <a:rPr lang="fr-FR" dirty="0">
                <a:solidFill>
                  <a:schemeClr val="bg1"/>
                </a:solidFill>
              </a:rPr>
              <a:t>Accélération max : 	</a:t>
            </a:r>
            <a:r>
              <a:rPr lang="fr-FR" dirty="0" smtClean="0">
                <a:solidFill>
                  <a:schemeClr val="bg1"/>
                </a:solidFill>
              </a:rPr>
              <a:t>	A </a:t>
            </a:r>
            <a:r>
              <a:rPr lang="fr-FR" dirty="0">
                <a:solidFill>
                  <a:schemeClr val="bg1"/>
                </a:solidFill>
              </a:rPr>
              <a:t>= 0.25 </a:t>
            </a:r>
            <a:r>
              <a:rPr lang="fr-FR" dirty="0" smtClean="0">
                <a:solidFill>
                  <a:schemeClr val="bg1"/>
                </a:solidFill>
              </a:rPr>
              <a:t>m/s</a:t>
            </a:r>
            <a:r>
              <a:rPr lang="fr-FR" baseline="30000" dirty="0" smtClean="0">
                <a:solidFill>
                  <a:schemeClr val="bg1"/>
                </a:solidFill>
              </a:rPr>
              <a:t>2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991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Hypothèses et résultats de calculs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10429"/>
            <a:ext cx="6338977" cy="3409622"/>
          </a:xfrm>
        </p:spPr>
        <p:txBody>
          <a:bodyPr>
            <a:norm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Poids équitablement répartis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Assimile chenilles à deux roues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Décalage roues motrices sans incidence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Pas de pertes dues aux frottements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Adhérence parfaite entre  sol/chenille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b="-12"/>
          <a:stretch/>
        </p:blipFill>
        <p:spPr>
          <a:xfrm>
            <a:off x="6674688" y="1507001"/>
            <a:ext cx="2461404" cy="2494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3924" y="4203252"/>
            <a:ext cx="387038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</a:rPr>
              <a:t>Résultats des calculs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b="1" dirty="0" smtClean="0">
                <a:solidFill>
                  <a:schemeClr val="bg1"/>
                </a:solidFill>
              </a:rPr>
              <a:t>Nm </a:t>
            </a:r>
            <a:r>
              <a:rPr lang="fr-FR" sz="3200" b="1" dirty="0">
                <a:solidFill>
                  <a:schemeClr val="bg1"/>
                </a:solidFill>
              </a:rPr>
              <a:t>= 160 tr/min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b="1" dirty="0" smtClean="0">
                <a:solidFill>
                  <a:schemeClr val="bg1"/>
                </a:solidFill>
              </a:rPr>
              <a:t>Cm </a:t>
            </a:r>
            <a:r>
              <a:rPr lang="fr-FR" sz="3200" b="1" dirty="0">
                <a:solidFill>
                  <a:schemeClr val="bg1"/>
                </a:solidFill>
              </a:rPr>
              <a:t>= 44 </a:t>
            </a:r>
            <a:r>
              <a:rPr lang="fr-FR" sz="3200" b="1" dirty="0" smtClean="0">
                <a:solidFill>
                  <a:schemeClr val="bg1"/>
                </a:solidFill>
              </a:rPr>
              <a:t>N.mm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b="1" dirty="0" smtClean="0">
                <a:solidFill>
                  <a:schemeClr val="bg1"/>
                </a:solidFill>
              </a:rPr>
              <a:t>Pmu </a:t>
            </a:r>
            <a:r>
              <a:rPr lang="fr-FR" sz="3200" b="1" dirty="0">
                <a:solidFill>
                  <a:schemeClr val="bg1"/>
                </a:solidFill>
              </a:rPr>
              <a:t>= 0.73  Watts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91608" y="4215994"/>
            <a:ext cx="43671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M</a:t>
            </a:r>
            <a:r>
              <a:rPr lang="fr-FR" sz="3200" dirty="0" smtClean="0">
                <a:solidFill>
                  <a:schemeClr val="bg1"/>
                </a:solidFill>
              </a:rPr>
              <a:t>inima recherché</a:t>
            </a:r>
          </a:p>
          <a:p>
            <a:r>
              <a:rPr lang="fr-FR" sz="3200" b="1" dirty="0" smtClean="0">
                <a:solidFill>
                  <a:schemeClr val="bg1"/>
                </a:solidFill>
              </a:rPr>
              <a:t>Nm </a:t>
            </a:r>
            <a:r>
              <a:rPr lang="fr-FR" sz="3200" b="1" dirty="0">
                <a:solidFill>
                  <a:schemeClr val="bg1"/>
                </a:solidFill>
              </a:rPr>
              <a:t>= 160 tr/min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b="1" dirty="0" smtClean="0">
                <a:solidFill>
                  <a:schemeClr val="bg1"/>
                </a:solidFill>
              </a:rPr>
              <a:t>Cm </a:t>
            </a:r>
            <a:r>
              <a:rPr lang="fr-FR" sz="3200" b="1" dirty="0">
                <a:solidFill>
                  <a:schemeClr val="bg1"/>
                </a:solidFill>
              </a:rPr>
              <a:t>= </a:t>
            </a:r>
            <a:r>
              <a:rPr lang="fr-FR" sz="3200" b="1" dirty="0" smtClean="0">
                <a:solidFill>
                  <a:schemeClr val="bg1"/>
                </a:solidFill>
              </a:rPr>
              <a:t>180 N.mm</a:t>
            </a:r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b="1" dirty="0" smtClean="0">
                <a:solidFill>
                  <a:schemeClr val="bg1"/>
                </a:solidFill>
              </a:rPr>
              <a:t>Pmu </a:t>
            </a:r>
            <a:r>
              <a:rPr lang="fr-FR" sz="3200" b="1" dirty="0">
                <a:solidFill>
                  <a:schemeClr val="bg1"/>
                </a:solidFill>
              </a:rPr>
              <a:t>= 3</a:t>
            </a:r>
            <a:r>
              <a:rPr lang="fr-FR" sz="3200" b="1" dirty="0" smtClean="0">
                <a:solidFill>
                  <a:schemeClr val="bg1"/>
                </a:solidFill>
              </a:rPr>
              <a:t>  </a:t>
            </a:r>
            <a:r>
              <a:rPr lang="fr-FR" sz="3200" b="1" dirty="0">
                <a:solidFill>
                  <a:schemeClr val="bg1"/>
                </a:solidFill>
              </a:rPr>
              <a:t>Watts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96114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Motoréducteurs Choisis : HP 997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75" y="1921741"/>
            <a:ext cx="2035506" cy="186258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852716" y="1452902"/>
            <a:ext cx="49310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Points </a:t>
            </a:r>
            <a:r>
              <a:rPr lang="fr-FR" sz="2400" dirty="0">
                <a:solidFill>
                  <a:schemeClr val="bg1"/>
                </a:solidFill>
              </a:rPr>
              <a:t>forts: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 smtClean="0">
                <a:solidFill>
                  <a:schemeClr val="bg1"/>
                </a:solidFill>
              </a:rPr>
              <a:t>Vitesse</a:t>
            </a:r>
            <a:r>
              <a:rPr lang="fr-FR" sz="2400" dirty="0">
                <a:solidFill>
                  <a:schemeClr val="bg1"/>
                </a:solidFill>
              </a:rPr>
              <a:t>: </a:t>
            </a:r>
            <a:r>
              <a:rPr lang="fr-FR" sz="2400" u="sng" dirty="0" smtClean="0">
                <a:solidFill>
                  <a:schemeClr val="bg1"/>
                </a:solidFill>
              </a:rPr>
              <a:t>200 tr/min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&gt; </a:t>
            </a:r>
            <a:r>
              <a:rPr lang="fr-FR" sz="2400" dirty="0" smtClean="0">
                <a:solidFill>
                  <a:schemeClr val="bg1"/>
                </a:solidFill>
              </a:rPr>
              <a:t>160 tr/min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   </a:t>
            </a:r>
            <a:r>
              <a:rPr lang="fr-FR" sz="2400" dirty="0" smtClean="0">
                <a:solidFill>
                  <a:schemeClr val="bg1"/>
                </a:solidFill>
              </a:rPr>
              <a:t>Couple</a:t>
            </a:r>
            <a:r>
              <a:rPr lang="fr-FR" sz="2400" dirty="0">
                <a:solidFill>
                  <a:schemeClr val="bg1"/>
                </a:solidFill>
              </a:rPr>
              <a:t>: </a:t>
            </a:r>
            <a:r>
              <a:rPr lang="fr-FR" sz="2400" u="sng" dirty="0" smtClean="0">
                <a:solidFill>
                  <a:schemeClr val="bg1"/>
                </a:solidFill>
              </a:rPr>
              <a:t>280 N.mm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&gt; </a:t>
            </a:r>
            <a:r>
              <a:rPr lang="fr-FR" sz="2400" dirty="0" smtClean="0">
                <a:solidFill>
                  <a:schemeClr val="bg1"/>
                </a:solidFill>
              </a:rPr>
              <a:t>180 N.mm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bg1"/>
                </a:solidFill>
              </a:rPr>
              <a:t>Alimentation </a:t>
            </a:r>
            <a:r>
              <a:rPr lang="fr-FR" sz="2400" dirty="0" smtClean="0">
                <a:solidFill>
                  <a:schemeClr val="bg1"/>
                </a:solidFill>
              </a:rPr>
              <a:t>continue nominale </a:t>
            </a:r>
            <a:r>
              <a:rPr lang="fr-FR" sz="2400" dirty="0">
                <a:solidFill>
                  <a:schemeClr val="bg1"/>
                </a:solidFill>
              </a:rPr>
              <a:t>6V </a:t>
            </a:r>
            <a:endParaRPr lang="fr-FR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bg1"/>
                </a:solidFill>
              </a:rPr>
              <a:t>Très faible </a:t>
            </a:r>
            <a:r>
              <a:rPr lang="fr-FR" sz="2400" dirty="0" smtClean="0">
                <a:solidFill>
                  <a:schemeClr val="bg1"/>
                </a:solidFill>
              </a:rPr>
              <a:t>encombrement 26x12x10mm</a:t>
            </a:r>
          </a:p>
          <a:p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smtClean="0">
                <a:solidFill>
                  <a:schemeClr val="bg1"/>
                </a:solidFill>
              </a:rPr>
              <a:t>    soit 3 cm</a:t>
            </a:r>
            <a:r>
              <a:rPr lang="fr-FR" sz="2400" baseline="30000" dirty="0" smtClean="0">
                <a:solidFill>
                  <a:schemeClr val="bg1"/>
                </a:solidFill>
              </a:rPr>
              <a:t>3</a:t>
            </a:r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et un poids </a:t>
            </a:r>
            <a:r>
              <a:rPr lang="fr-FR" sz="2400" dirty="0" smtClean="0">
                <a:solidFill>
                  <a:schemeClr val="bg1"/>
                </a:solidFill>
              </a:rPr>
              <a:t>de </a:t>
            </a:r>
            <a:r>
              <a:rPr lang="fr-FR" sz="2400" u="sng" dirty="0" smtClean="0">
                <a:solidFill>
                  <a:schemeClr val="bg1"/>
                </a:solidFill>
              </a:rPr>
              <a:t>10g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bg1"/>
                </a:solidFill>
              </a:rPr>
              <a:t>Peu onéreux 15,30 € unité + 4,80 € pour la paire de supports soit un coût total de </a:t>
            </a:r>
            <a:r>
              <a:rPr lang="fr-FR" sz="2400" u="sng" dirty="0">
                <a:solidFill>
                  <a:schemeClr val="bg1"/>
                </a:solidFill>
              </a:rPr>
              <a:t>35,40 €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75" y="4084392"/>
            <a:ext cx="1856036" cy="17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Mesures d’écarts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2309" y="1825625"/>
            <a:ext cx="5365631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Caractéristiques Motoréducteurs: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Constructeur//mesuré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chemeClr val="bg1"/>
                </a:solidFill>
              </a:rPr>
              <a:t>Vitesse de rotation: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200 tr/min //  156.3 tr/min ; 187.5 tr/min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chemeClr val="bg1"/>
                </a:solidFill>
              </a:rPr>
              <a:t>                                78%	            93%</a:t>
            </a:r>
          </a:p>
          <a:p>
            <a:pPr marL="0" indent="0">
              <a:buNone/>
            </a:pPr>
            <a:r>
              <a:rPr lang="fr-FR" sz="2000" dirty="0" smtClean="0">
                <a:solidFill>
                  <a:schemeClr val="bg1"/>
                </a:solidFill>
              </a:rPr>
              <a:t>Couple maximal: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280 N.mm  //  </a:t>
            </a:r>
            <a:r>
              <a:rPr lang="en-US" sz="2000" dirty="0" smtClean="0">
                <a:solidFill>
                  <a:schemeClr val="bg1"/>
                </a:solidFill>
              </a:rPr>
              <a:t> 192.4 N.mm ; </a:t>
            </a:r>
            <a:r>
              <a:rPr lang="en-US" sz="2000" dirty="0">
                <a:solidFill>
                  <a:schemeClr val="bg1"/>
                </a:solidFill>
              </a:rPr>
              <a:t>201.6 N.mm</a:t>
            </a:r>
            <a:endParaRPr lang="fr-FR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sz="2000" dirty="0" smtClean="0">
                <a:solidFill>
                  <a:schemeClr val="bg1"/>
                </a:solidFill>
              </a:rPr>
              <a:t>		68,7%	            72%</a:t>
            </a:r>
            <a:endParaRPr lang="fr-FR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727940" y="1825625"/>
            <a:ext cx="4088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Frottements Chenilles:</a:t>
            </a:r>
          </a:p>
          <a:p>
            <a:r>
              <a:rPr lang="fr-FR" sz="2800" dirty="0" smtClean="0">
                <a:solidFill>
                  <a:schemeClr val="bg1"/>
                </a:solidFill>
              </a:rPr>
              <a:t>Hypothèse//réel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Couple résistant</a:t>
            </a:r>
          </a:p>
          <a:p>
            <a:r>
              <a:rPr lang="fr-FR" sz="2000" dirty="0" smtClean="0">
                <a:solidFill>
                  <a:schemeClr val="bg1"/>
                </a:solidFill>
              </a:rPr>
              <a:t>0,0 N.mm //  27 N.mm ; 31 N.mm</a:t>
            </a:r>
          </a:p>
        </p:txBody>
      </p:sp>
      <p:pic>
        <p:nvPicPr>
          <p:cNvPr id="5" name="IMG_28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7940" y="3530222"/>
            <a:ext cx="5120183" cy="28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9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Autonomie énergétique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78152" y="1931319"/>
            <a:ext cx="7418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smtClean="0">
                <a:solidFill>
                  <a:schemeClr val="bg1"/>
                </a:solidFill>
              </a:rPr>
              <a:t>Autonomie: </a:t>
            </a:r>
            <a:r>
              <a:rPr lang="fr-FR" sz="2400" dirty="0" smtClean="0">
                <a:solidFill>
                  <a:schemeClr val="bg1"/>
                </a:solidFill>
              </a:rPr>
              <a:t>&gt;</a:t>
            </a:r>
            <a:r>
              <a:rPr lang="fr-FR" sz="2400" smtClean="0">
                <a:solidFill>
                  <a:schemeClr val="bg1"/>
                </a:solidFill>
              </a:rPr>
              <a:t>1 </a:t>
            </a:r>
            <a:r>
              <a:rPr lang="fr-FR" sz="2400" smtClean="0">
                <a:solidFill>
                  <a:schemeClr val="bg1"/>
                </a:solidFill>
              </a:rPr>
              <a:t>heure</a:t>
            </a:r>
            <a:endParaRPr lang="fr-FR" sz="2400" dirty="0">
              <a:solidFill>
                <a:schemeClr val="bg1"/>
              </a:solidFill>
            </a:endParaRPr>
          </a:p>
        </p:txBody>
      </p:sp>
      <p:graphicFrame>
        <p:nvGraphicFramePr>
          <p:cNvPr id="8" name="Espace réservé du contenu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934854"/>
              </p:ext>
            </p:extLst>
          </p:nvPr>
        </p:nvGraphicFramePr>
        <p:xfrm>
          <a:off x="295297" y="2922556"/>
          <a:ext cx="6573328" cy="3158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6730797" y="4431979"/>
            <a:ext cx="3866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</a:rPr>
              <a:t>Capacité</a:t>
            </a:r>
            <a:r>
              <a:rPr lang="fr-FR" sz="2800">
                <a:solidFill>
                  <a:schemeClr val="bg1"/>
                </a:solidFill>
              </a:rPr>
              <a:t> </a:t>
            </a:r>
            <a:r>
              <a:rPr lang="fr-FR" sz="2800" smtClean="0">
                <a:solidFill>
                  <a:schemeClr val="bg1"/>
                </a:solidFill>
              </a:rPr>
              <a:t>calculée:</a:t>
            </a:r>
            <a:endParaRPr lang="fr-FR" sz="2800" dirty="0">
              <a:solidFill>
                <a:schemeClr val="bg1"/>
              </a:solidFill>
            </a:endParaRPr>
          </a:p>
          <a:p>
            <a:pPr algn="ctr"/>
            <a:r>
              <a:rPr lang="fr-FR" sz="2800" smtClean="0">
                <a:solidFill>
                  <a:schemeClr val="bg1"/>
                </a:solidFill>
              </a:rPr>
              <a:t>&gt; </a:t>
            </a:r>
            <a:r>
              <a:rPr lang="fr-FR" sz="2800">
                <a:solidFill>
                  <a:schemeClr val="bg1"/>
                </a:solidFill>
              </a:rPr>
              <a:t>3,6</a:t>
            </a:r>
            <a:r>
              <a:rPr lang="fr-FR" sz="2800">
                <a:solidFill>
                  <a:schemeClr val="bg1"/>
                </a:solidFill>
              </a:rPr>
              <a:t> </a:t>
            </a:r>
            <a:r>
              <a:rPr lang="fr-FR" sz="2800" smtClean="0">
                <a:solidFill>
                  <a:schemeClr val="bg1"/>
                </a:solidFill>
              </a:rPr>
              <a:t>Ah</a:t>
            </a:r>
            <a:endParaRPr lang="fr-FR" sz="2800" dirty="0">
              <a:solidFill>
                <a:schemeClr val="bg1"/>
              </a:solidFill>
            </a:endParaRPr>
          </a:p>
          <a:p>
            <a:pPr algn="ctr"/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3" name="ZoneTexte 5"/>
          <p:cNvSpPr txBox="1"/>
          <p:nvPr/>
        </p:nvSpPr>
        <p:spPr>
          <a:xfrm>
            <a:off x="8089026" y="2898686"/>
            <a:ext cx="2290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Q=I*t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Q=70% Cc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4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Choix d’une technologie de batterie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690688"/>
            <a:ext cx="3197525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Cahier des charges:</a:t>
            </a:r>
          </a:p>
          <a:p>
            <a:endParaRPr lang="fr-FR" sz="9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Capacité </a:t>
            </a:r>
            <a:r>
              <a:rPr lang="fr-FR" sz="2400">
                <a:solidFill>
                  <a:schemeClr val="bg1"/>
                </a:solidFill>
              </a:rPr>
              <a:t>&gt; </a:t>
            </a:r>
            <a:r>
              <a:rPr lang="fr-FR" sz="2400" smtClean="0">
                <a:solidFill>
                  <a:schemeClr val="bg1"/>
                </a:solidFill>
              </a:rPr>
              <a:t>3,6Ah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Poids &lt; 500g</a:t>
            </a:r>
          </a:p>
          <a:p>
            <a:r>
              <a:rPr lang="fr-FR" sz="2400" dirty="0">
                <a:solidFill>
                  <a:schemeClr val="bg1"/>
                </a:solidFill>
              </a:rPr>
              <a:t>Dimensions  &lt; 300cm</a:t>
            </a:r>
            <a:r>
              <a:rPr lang="fr-FR" sz="2400" baseline="30000" dirty="0">
                <a:solidFill>
                  <a:schemeClr val="bg1"/>
                </a:solidFill>
              </a:rPr>
              <a:t>3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</a:p>
          <a:p>
            <a:r>
              <a:rPr lang="fr-FR" sz="2400" dirty="0">
                <a:solidFill>
                  <a:schemeClr val="bg1"/>
                </a:solidFill>
              </a:rPr>
              <a:t>Tension délivrée &gt; 6V</a:t>
            </a:r>
          </a:p>
        </p:txBody>
      </p:sp>
      <p:pic>
        <p:nvPicPr>
          <p:cNvPr id="1026" name="Picture 2" descr="http://www.tomy-bike.fr/img/cms/Tableau%20caract%C3%A9ristiques%20batterie%20v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67" y="1690688"/>
            <a:ext cx="6311591" cy="246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836763" y="4382220"/>
            <a:ext cx="89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Batterie Choisie : Li-Po </a:t>
            </a:r>
            <a:r>
              <a:rPr lang="fr-FR" sz="3600" dirty="0" err="1" smtClean="0">
                <a:solidFill>
                  <a:schemeClr val="bg1"/>
                </a:solidFill>
              </a:rPr>
              <a:t>reaction</a:t>
            </a:r>
            <a:r>
              <a:rPr lang="fr-FR" sz="3600" dirty="0" smtClean="0">
                <a:solidFill>
                  <a:schemeClr val="bg1"/>
                </a:solidFill>
              </a:rPr>
              <a:t> dynamite 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36763" y="5028551"/>
            <a:ext cx="3702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Capacité : 5Ah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Poids : 393g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Dimensions : </a:t>
            </a:r>
            <a:r>
              <a:rPr lang="fr-FR" sz="2400" dirty="0" smtClean="0">
                <a:solidFill>
                  <a:prstClr val="white"/>
                </a:solidFill>
                <a:latin typeface="Century Gothic" panose="020B0502020202020204"/>
                <a:ea typeface="+mj-ea"/>
                <a:cs typeface="+mj-cs"/>
              </a:rPr>
              <a:t>250cm</a:t>
            </a:r>
            <a:r>
              <a:rPr lang="fr-FR" sz="2400" baseline="30000" dirty="0" smtClean="0">
                <a:solidFill>
                  <a:prstClr val="white"/>
                </a:solidFill>
                <a:latin typeface="Century Gothic" panose="020B0502020202020204"/>
                <a:ea typeface="+mj-ea"/>
                <a:cs typeface="+mj-cs"/>
              </a:rPr>
              <a:t>3</a:t>
            </a:r>
          </a:p>
        </p:txBody>
      </p:sp>
      <p:pic>
        <p:nvPicPr>
          <p:cNvPr id="13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80" y="4137512"/>
            <a:ext cx="3383279" cy="3383279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4244898" y="5028551"/>
            <a:ext cx="3702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Tension délivrée : 11,1V</a:t>
            </a:r>
          </a:p>
          <a:p>
            <a:r>
              <a:rPr lang="fr-FR" sz="2400" dirty="0" smtClean="0">
                <a:solidFill>
                  <a:schemeClr val="bg1"/>
                </a:solidFill>
              </a:rPr>
              <a:t>Décharge maximale  : 20C 		   soit  100A</a:t>
            </a:r>
          </a:p>
          <a:p>
            <a:r>
              <a:rPr lang="fr-FR" sz="24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7822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Base de rechargement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But:</a:t>
            </a:r>
            <a:r>
              <a:rPr lang="fr-FR" dirty="0"/>
              <a:t> </a:t>
            </a:r>
            <a:r>
              <a:rPr lang="fr-FR" dirty="0" smtClean="0">
                <a:solidFill>
                  <a:schemeClr val="bg1"/>
                </a:solidFill>
              </a:rPr>
              <a:t>prolonger l’autonomie du Robot</a:t>
            </a:r>
          </a:p>
          <a:p>
            <a:pPr marL="0" indent="0">
              <a:buNone/>
            </a:pPr>
            <a:endParaRPr lang="fr-F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Comment ?</a:t>
            </a:r>
          </a:p>
          <a:p>
            <a:pPr marL="0" indent="0">
              <a:buNone/>
            </a:pPr>
            <a:endParaRPr lang="fr-FR" sz="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dirty="0" smtClean="0">
                <a:solidFill>
                  <a:schemeClr val="bg1"/>
                </a:solidFill>
              </a:rPr>
              <a:t>- </a:t>
            </a:r>
            <a:r>
              <a:rPr lang="fr-FR" strike="sngStrike" dirty="0" smtClean="0">
                <a:solidFill>
                  <a:schemeClr val="bg1"/>
                </a:solidFill>
              </a:rPr>
              <a:t>Par Induction</a:t>
            </a:r>
          </a:p>
          <a:p>
            <a:pPr marL="0" indent="0">
              <a:buNone/>
            </a:pPr>
            <a:endParaRPr lang="fr-FR" sz="800" strike="sngStrike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fr-FR" dirty="0" smtClean="0">
                <a:solidFill>
                  <a:schemeClr val="bg1"/>
                </a:solidFill>
              </a:rPr>
              <a:t>Par contact</a:t>
            </a:r>
          </a:p>
          <a:p>
            <a:pPr marL="0" indent="0">
              <a:buNone/>
            </a:pPr>
            <a:endParaRPr lang="fr-FR" strike="sngStrike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9" r="10297"/>
          <a:stretch/>
        </p:blipFill>
        <p:spPr>
          <a:xfrm>
            <a:off x="4176074" y="2195637"/>
            <a:ext cx="6174556" cy="373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1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1" y="156885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Présentation du Système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3742266" y="3004951"/>
            <a:ext cx="3539067" cy="16594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WatchRobot</a:t>
            </a:r>
          </a:p>
          <a:p>
            <a:pPr algn="ctr"/>
            <a:r>
              <a:rPr lang="fr-FR" dirty="0" smtClean="0"/>
              <a:t>Robot de Surveillance, mobile et autonome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838201" y="1625962"/>
            <a:ext cx="1981200" cy="7111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Local, Habitation</a:t>
            </a:r>
          </a:p>
        </p:txBody>
      </p:sp>
      <p:sp>
        <p:nvSpPr>
          <p:cNvPr id="6" name="Ellipse 5"/>
          <p:cNvSpPr/>
          <p:nvPr/>
        </p:nvSpPr>
        <p:spPr>
          <a:xfrm>
            <a:off x="7622273" y="1749528"/>
            <a:ext cx="1981200" cy="7111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</a:p>
        </p:txBody>
      </p:sp>
      <p:sp>
        <p:nvSpPr>
          <p:cNvPr id="7" name="Ellipse 6"/>
          <p:cNvSpPr/>
          <p:nvPr/>
        </p:nvSpPr>
        <p:spPr>
          <a:xfrm>
            <a:off x="1134534" y="4859866"/>
            <a:ext cx="1981200" cy="7111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Incendies</a:t>
            </a:r>
          </a:p>
        </p:txBody>
      </p:sp>
      <p:sp>
        <p:nvSpPr>
          <p:cNvPr id="8" name="Ellipse 7"/>
          <p:cNvSpPr/>
          <p:nvPr/>
        </p:nvSpPr>
        <p:spPr>
          <a:xfrm>
            <a:off x="7349067" y="4859866"/>
            <a:ext cx="1981200" cy="7111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Batterie</a:t>
            </a:r>
          </a:p>
        </p:txBody>
      </p:sp>
      <p:sp>
        <p:nvSpPr>
          <p:cNvPr id="11" name="Forme libre 10"/>
          <p:cNvSpPr/>
          <p:nvPr/>
        </p:nvSpPr>
        <p:spPr>
          <a:xfrm>
            <a:off x="2086186" y="2224175"/>
            <a:ext cx="5777653" cy="1154959"/>
          </a:xfrm>
          <a:custGeom>
            <a:avLst/>
            <a:gdLst>
              <a:gd name="connsiteX0" fmla="*/ 0 w 4851400"/>
              <a:gd name="connsiteY0" fmla="*/ 0 h 846724"/>
              <a:gd name="connsiteX1" fmla="*/ 2616200 w 4851400"/>
              <a:gd name="connsiteY1" fmla="*/ 846667 h 846724"/>
              <a:gd name="connsiteX2" fmla="*/ 4851400 w 4851400"/>
              <a:gd name="connsiteY2" fmla="*/ 33867 h 84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1400" h="846724">
                <a:moveTo>
                  <a:pt x="0" y="0"/>
                </a:moveTo>
                <a:cubicBezTo>
                  <a:pt x="903816" y="420511"/>
                  <a:pt x="1807633" y="841023"/>
                  <a:pt x="2616200" y="846667"/>
                </a:cubicBezTo>
                <a:cubicBezTo>
                  <a:pt x="3424767" y="852312"/>
                  <a:pt x="4138083" y="443089"/>
                  <a:pt x="4851400" y="33867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13" name="Connecteur droit avec flèche 12"/>
          <p:cNvCxnSpPr>
            <a:stCxn id="8" idx="1"/>
            <a:endCxn id="3" idx="5"/>
          </p:cNvCxnSpPr>
          <p:nvPr/>
        </p:nvCxnSpPr>
        <p:spPr>
          <a:xfrm flipH="1" flipV="1">
            <a:off x="6763049" y="4421394"/>
            <a:ext cx="876158" cy="5426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rme libre 17"/>
          <p:cNvSpPr/>
          <p:nvPr/>
        </p:nvSpPr>
        <p:spPr>
          <a:xfrm>
            <a:off x="2777066" y="2239717"/>
            <a:ext cx="5315953" cy="2875434"/>
          </a:xfrm>
          <a:custGeom>
            <a:avLst/>
            <a:gdLst>
              <a:gd name="connsiteX0" fmla="*/ 0 w 4902200"/>
              <a:gd name="connsiteY0" fmla="*/ 2607733 h 2607733"/>
              <a:gd name="connsiteX1" fmla="*/ 1346200 w 4902200"/>
              <a:gd name="connsiteY1" fmla="*/ 1202267 h 2607733"/>
              <a:gd name="connsiteX2" fmla="*/ 3175000 w 4902200"/>
              <a:gd name="connsiteY2" fmla="*/ 787400 h 2607733"/>
              <a:gd name="connsiteX3" fmla="*/ 4902200 w 4902200"/>
              <a:gd name="connsiteY3" fmla="*/ 0 h 2607733"/>
              <a:gd name="connsiteX4" fmla="*/ 4902200 w 4902200"/>
              <a:gd name="connsiteY4" fmla="*/ 0 h 260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200" h="2607733">
                <a:moveTo>
                  <a:pt x="0" y="2607733"/>
                </a:moveTo>
                <a:cubicBezTo>
                  <a:pt x="408516" y="2056694"/>
                  <a:pt x="817033" y="1505656"/>
                  <a:pt x="1346200" y="1202267"/>
                </a:cubicBezTo>
                <a:cubicBezTo>
                  <a:pt x="1875367" y="898878"/>
                  <a:pt x="2582333" y="987778"/>
                  <a:pt x="3175000" y="787400"/>
                </a:cubicBezTo>
                <a:cubicBezTo>
                  <a:pt x="3767667" y="587022"/>
                  <a:pt x="4902200" y="0"/>
                  <a:pt x="4902200" y="0"/>
                </a:cubicBezTo>
                <a:lnTo>
                  <a:pt x="490220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3213148" y="249217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FP1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213148" y="4421394"/>
            <a:ext cx="54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FP2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125837" y="4290234"/>
            <a:ext cx="56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FC1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306232" y="5771365"/>
            <a:ext cx="4711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FP1 : Surveillance d’un local ou d’une habitation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FP2 : Détection des Incendies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FC1 : Autonomie Énergétique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0" name="Groupe 8"/>
          <p:cNvGrpSpPr/>
          <p:nvPr/>
        </p:nvGrpSpPr>
        <p:grpSpPr>
          <a:xfrm>
            <a:off x="-5990821" y="2392351"/>
            <a:ext cx="5895073" cy="2756334"/>
            <a:chOff x="1744134" y="2032899"/>
            <a:chExt cx="5895073" cy="2756334"/>
          </a:xfrm>
        </p:grpSpPr>
        <p:sp>
          <p:nvSpPr>
            <p:cNvPr id="16" name="Ellipse 3"/>
            <p:cNvSpPr/>
            <p:nvPr/>
          </p:nvSpPr>
          <p:spPr>
            <a:xfrm>
              <a:off x="2086186" y="4203651"/>
              <a:ext cx="1588347" cy="58558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Micro</a:t>
              </a:r>
            </a:p>
          </p:txBody>
        </p:sp>
        <p:sp>
          <p:nvSpPr>
            <p:cNvPr id="24" name="Ellipse 13"/>
            <p:cNvSpPr/>
            <p:nvPr/>
          </p:nvSpPr>
          <p:spPr>
            <a:xfrm>
              <a:off x="1744134" y="2680091"/>
              <a:ext cx="1981200" cy="71119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Caméra</a:t>
              </a:r>
            </a:p>
          </p:txBody>
        </p:sp>
        <p:sp>
          <p:nvSpPr>
            <p:cNvPr id="19" name="Ellipse 8"/>
            <p:cNvSpPr/>
            <p:nvPr/>
          </p:nvSpPr>
          <p:spPr>
            <a:xfrm>
              <a:off x="5229014" y="2032899"/>
              <a:ext cx="2410193" cy="93199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Communication numérique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8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Détection Sonore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Meilleure solution pour détecter départ d’incendie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Permet de connecter aux réseaux détecteur de fumées autonomes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Permet de détecter intrusion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Fréquences caractéristiques analysées par Raspberry (FFT)</a:t>
            </a:r>
            <a:endParaRPr lang="fr-FR" dirty="0" smtClean="0"/>
          </a:p>
        </p:txBody>
      </p:sp>
      <p:pic>
        <p:nvPicPr>
          <p:cNvPr id="4" name="Image 27">
            <a:hlinkClick r:id="" action="ppaction://noaction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88" y="536973"/>
            <a:ext cx="843254" cy="8432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47" y="4876349"/>
            <a:ext cx="3522936" cy="198165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12775" y="4001294"/>
            <a:ext cx="904014" cy="373085"/>
          </a:xfrm>
          <a:prstGeom prst="rect">
            <a:avLst/>
          </a:prstGeom>
        </p:spPr>
      </p:pic>
      <p:sp>
        <p:nvSpPr>
          <p:cNvPr id="18" name="Forme libre 17"/>
          <p:cNvSpPr/>
          <p:nvPr/>
        </p:nvSpPr>
        <p:spPr>
          <a:xfrm rot="12813781">
            <a:off x="1216479" y="5023677"/>
            <a:ext cx="3037852" cy="503990"/>
          </a:xfrm>
          <a:custGeom>
            <a:avLst/>
            <a:gdLst>
              <a:gd name="connsiteX0" fmla="*/ 0 w 3864634"/>
              <a:gd name="connsiteY0" fmla="*/ 828143 h 845403"/>
              <a:gd name="connsiteX1" fmla="*/ 517585 w 3864634"/>
              <a:gd name="connsiteY1" fmla="*/ 17260 h 845403"/>
              <a:gd name="connsiteX2" fmla="*/ 1052423 w 3864634"/>
              <a:gd name="connsiteY2" fmla="*/ 845396 h 845403"/>
              <a:gd name="connsiteX3" fmla="*/ 1570008 w 3864634"/>
              <a:gd name="connsiteY3" fmla="*/ 17260 h 845403"/>
              <a:gd name="connsiteX4" fmla="*/ 2087593 w 3864634"/>
              <a:gd name="connsiteY4" fmla="*/ 845396 h 845403"/>
              <a:gd name="connsiteX5" fmla="*/ 2587925 w 3864634"/>
              <a:gd name="connsiteY5" fmla="*/ 7 h 845403"/>
              <a:gd name="connsiteX6" fmla="*/ 3122762 w 3864634"/>
              <a:gd name="connsiteY6" fmla="*/ 828143 h 845403"/>
              <a:gd name="connsiteX7" fmla="*/ 3571336 w 3864634"/>
              <a:gd name="connsiteY7" fmla="*/ 17260 h 845403"/>
              <a:gd name="connsiteX8" fmla="*/ 3864634 w 3864634"/>
              <a:gd name="connsiteY8" fmla="*/ 465833 h 84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4634" h="845403">
                <a:moveTo>
                  <a:pt x="0" y="828143"/>
                </a:moveTo>
                <a:cubicBezTo>
                  <a:pt x="171090" y="421264"/>
                  <a:pt x="342181" y="14385"/>
                  <a:pt x="517585" y="17260"/>
                </a:cubicBezTo>
                <a:cubicBezTo>
                  <a:pt x="692989" y="20135"/>
                  <a:pt x="877019" y="845396"/>
                  <a:pt x="1052423" y="845396"/>
                </a:cubicBezTo>
                <a:cubicBezTo>
                  <a:pt x="1227827" y="845396"/>
                  <a:pt x="1397480" y="17260"/>
                  <a:pt x="1570008" y="17260"/>
                </a:cubicBezTo>
                <a:cubicBezTo>
                  <a:pt x="1742536" y="17260"/>
                  <a:pt x="1917940" y="848271"/>
                  <a:pt x="2087593" y="845396"/>
                </a:cubicBezTo>
                <a:cubicBezTo>
                  <a:pt x="2257246" y="842521"/>
                  <a:pt x="2415397" y="2882"/>
                  <a:pt x="2587925" y="7"/>
                </a:cubicBezTo>
                <a:cubicBezTo>
                  <a:pt x="2760453" y="-2869"/>
                  <a:pt x="2958860" y="825268"/>
                  <a:pt x="3122762" y="828143"/>
                </a:cubicBezTo>
                <a:cubicBezTo>
                  <a:pt x="3286664" y="831018"/>
                  <a:pt x="3447691" y="77645"/>
                  <a:pt x="3571336" y="17260"/>
                </a:cubicBezTo>
                <a:cubicBezTo>
                  <a:pt x="3694981" y="-43125"/>
                  <a:pt x="3779807" y="211354"/>
                  <a:pt x="3864634" y="465833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45">
            <a:hlinkClick r:id="" action="ppaction://noaction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48" y="4001294"/>
            <a:ext cx="1247882" cy="1247882"/>
          </a:xfrm>
          <a:prstGeom prst="rect">
            <a:avLst/>
          </a:prstGeom>
        </p:spPr>
      </p:pic>
      <p:cxnSp>
        <p:nvCxnSpPr>
          <p:cNvPr id="22" name="Connecteur droit avec flèche 21"/>
          <p:cNvCxnSpPr/>
          <p:nvPr/>
        </p:nvCxnSpPr>
        <p:spPr>
          <a:xfrm flipV="1">
            <a:off x="6935638" y="4876349"/>
            <a:ext cx="1449237" cy="730821"/>
          </a:xfrm>
          <a:prstGeom prst="straightConnector1">
            <a:avLst/>
          </a:prstGeom>
          <a:ln w="38100">
            <a:solidFill>
              <a:srgbClr val="00BC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3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Réalisation micro et tests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6280030" cy="1486918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Achat Carte son externe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Réalisation d’un microphone à électret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813" y="138993"/>
            <a:ext cx="2024244" cy="202424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" r="2426"/>
          <a:stretch/>
        </p:blipFill>
        <p:spPr>
          <a:xfrm>
            <a:off x="6485626" y="4955583"/>
            <a:ext cx="3985404" cy="80030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485626" y="5761464"/>
            <a:ext cx="450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Tests concluants sur </a:t>
            </a:r>
            <a:r>
              <a:rPr lang="fr-FR" sz="2400" dirty="0" err="1" smtClean="0">
                <a:solidFill>
                  <a:schemeClr val="bg1"/>
                </a:solidFill>
              </a:rPr>
              <a:t>Audacity</a:t>
            </a: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94" y="2163237"/>
            <a:ext cx="1289763" cy="105760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337584" y="3447480"/>
            <a:ext cx="3899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Niveau d’intensité sonore alarme 85dB</a:t>
            </a:r>
          </a:p>
          <a:p>
            <a:r>
              <a:rPr lang="fr-FR" sz="2000" dirty="0">
                <a:solidFill>
                  <a:schemeClr val="bg1"/>
                </a:solidFill>
              </a:rPr>
              <a:t>&gt;65dB sensibilité mini micro</a:t>
            </a:r>
          </a:p>
          <a:p>
            <a:r>
              <a:rPr lang="fr-FR" sz="2000">
                <a:solidFill>
                  <a:schemeClr val="bg1"/>
                </a:solidFill>
              </a:rPr>
              <a:t>Soit </a:t>
            </a:r>
            <a:r>
              <a:rPr lang="fr-FR" sz="2000" dirty="0">
                <a:solidFill>
                  <a:schemeClr val="bg1"/>
                </a:solidFill>
              </a:rPr>
              <a:t>intensité</a:t>
            </a:r>
            <a:r>
              <a:rPr lang="fr-FR" sz="2000">
                <a:solidFill>
                  <a:schemeClr val="bg1"/>
                </a:solidFill>
              </a:rPr>
              <a:t> 100x </a:t>
            </a:r>
            <a:r>
              <a:rPr lang="fr-FR" sz="2000" dirty="0">
                <a:solidFill>
                  <a:schemeClr val="bg1"/>
                </a:solidFill>
              </a:rPr>
              <a:t>plus forte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27036"/>
            <a:ext cx="5715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9362" y="271267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Conclusion 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8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167" y="2301241"/>
            <a:ext cx="9176656" cy="2252390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III- Conception Électronique / Détection </a:t>
            </a:r>
            <a:r>
              <a:rPr lang="fr-FR" dirty="0" smtClean="0">
                <a:solidFill>
                  <a:schemeClr val="bg1"/>
                </a:solidFill>
              </a:rPr>
              <a:t>Incendie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/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>
                <a:solidFill>
                  <a:schemeClr val="bg1"/>
                </a:solidFill>
              </a:rPr>
              <a:t>	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3" name="ZoneTexte 3"/>
          <p:cNvSpPr txBox="1"/>
          <p:nvPr/>
        </p:nvSpPr>
        <p:spPr>
          <a:xfrm>
            <a:off x="346167" y="5154804"/>
            <a:ext cx="371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Arthur Rönisch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0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2"/>
          <p:cNvSpPr txBox="1">
            <a:spLocks/>
          </p:cNvSpPr>
          <p:nvPr/>
        </p:nvSpPr>
        <p:spPr>
          <a:xfrm>
            <a:off x="646111" y="452718"/>
            <a:ext cx="9404723" cy="7844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Raspberry Pi</a:t>
            </a:r>
            <a:endParaRPr kumimoji="0" lang="fr-FR" sz="42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grpSp>
        <p:nvGrpSpPr>
          <p:cNvPr id="33" name="Groupe 32"/>
          <p:cNvGrpSpPr/>
          <p:nvPr/>
        </p:nvGrpSpPr>
        <p:grpSpPr>
          <a:xfrm>
            <a:off x="1223699" y="1086995"/>
            <a:ext cx="9664039" cy="5569390"/>
            <a:chOff x="1172899" y="949135"/>
            <a:chExt cx="9664039" cy="5569390"/>
          </a:xfrm>
        </p:grpSpPr>
        <p:grpSp>
          <p:nvGrpSpPr>
            <p:cNvPr id="34" name="Groupe 33"/>
            <p:cNvGrpSpPr/>
            <p:nvPr/>
          </p:nvGrpSpPr>
          <p:grpSpPr>
            <a:xfrm>
              <a:off x="3062695" y="1950233"/>
              <a:ext cx="5550022" cy="3995483"/>
              <a:chOff x="3054228" y="1984100"/>
              <a:chExt cx="5550022" cy="3995483"/>
            </a:xfrm>
          </p:grpSpPr>
          <p:pic>
            <p:nvPicPr>
              <p:cNvPr id="51" name="Image 5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3472" y="1984100"/>
                <a:ext cx="5434206" cy="3995483"/>
              </a:xfrm>
              <a:prstGeom prst="rect">
                <a:avLst/>
              </a:prstGeom>
            </p:spPr>
          </p:pic>
          <p:sp>
            <p:nvSpPr>
              <p:cNvPr id="52" name="Forme libre 51"/>
              <p:cNvSpPr/>
              <p:nvPr/>
            </p:nvSpPr>
            <p:spPr>
              <a:xfrm>
                <a:off x="3054228" y="2886075"/>
                <a:ext cx="1743991" cy="1281113"/>
              </a:xfrm>
              <a:custGeom>
                <a:avLst/>
                <a:gdLst>
                  <a:gd name="connsiteX0" fmla="*/ 916 w 1743991"/>
                  <a:gd name="connsiteY0" fmla="*/ 1040606 h 1281113"/>
                  <a:gd name="connsiteX1" fmla="*/ 198560 w 1743991"/>
                  <a:gd name="connsiteY1" fmla="*/ 1281113 h 1281113"/>
                  <a:gd name="connsiteX2" fmla="*/ 1743991 w 1743991"/>
                  <a:gd name="connsiteY2" fmla="*/ 569119 h 1281113"/>
                  <a:gd name="connsiteX3" fmla="*/ 1739228 w 1743991"/>
                  <a:gd name="connsiteY3" fmla="*/ 169069 h 1281113"/>
                  <a:gd name="connsiteX4" fmla="*/ 1572541 w 1743991"/>
                  <a:gd name="connsiteY4" fmla="*/ 0 h 1281113"/>
                  <a:gd name="connsiteX5" fmla="*/ 916 w 1743991"/>
                  <a:gd name="connsiteY5" fmla="*/ 669131 h 1281113"/>
                  <a:gd name="connsiteX6" fmla="*/ 916 w 1743991"/>
                  <a:gd name="connsiteY6" fmla="*/ 1040606 h 128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43991" h="1281113">
                    <a:moveTo>
                      <a:pt x="916" y="1040606"/>
                    </a:moveTo>
                    <a:lnTo>
                      <a:pt x="198560" y="1281113"/>
                    </a:lnTo>
                    <a:lnTo>
                      <a:pt x="1743991" y="569119"/>
                    </a:lnTo>
                    <a:cubicBezTo>
                      <a:pt x="1742403" y="435769"/>
                      <a:pt x="1740816" y="302419"/>
                      <a:pt x="1739228" y="169069"/>
                    </a:cubicBezTo>
                    <a:lnTo>
                      <a:pt x="1572541" y="0"/>
                    </a:lnTo>
                    <a:lnTo>
                      <a:pt x="916" y="669131"/>
                    </a:lnTo>
                    <a:cubicBezTo>
                      <a:pt x="122" y="788194"/>
                      <a:pt x="-671" y="907256"/>
                      <a:pt x="916" y="1040606"/>
                    </a:cubicBezTo>
                    <a:close/>
                  </a:path>
                </a:pathLst>
              </a:cu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>
                <a:glow rad="101600">
                  <a:sysClr val="window" lastClr="FFFFFF"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" name="Forme libre 52"/>
              <p:cNvSpPr/>
              <p:nvPr/>
            </p:nvSpPr>
            <p:spPr>
              <a:xfrm>
                <a:off x="5169694" y="3476625"/>
                <a:ext cx="1107281" cy="785812"/>
              </a:xfrm>
              <a:custGeom>
                <a:avLst/>
                <a:gdLst>
                  <a:gd name="connsiteX0" fmla="*/ 0 w 1107281"/>
                  <a:gd name="connsiteY0" fmla="*/ 326231 h 785812"/>
                  <a:gd name="connsiteX1" fmla="*/ 497681 w 1107281"/>
                  <a:gd name="connsiteY1" fmla="*/ 785812 h 785812"/>
                  <a:gd name="connsiteX2" fmla="*/ 1107281 w 1107281"/>
                  <a:gd name="connsiteY2" fmla="*/ 454819 h 785812"/>
                  <a:gd name="connsiteX3" fmla="*/ 585787 w 1107281"/>
                  <a:gd name="connsiteY3" fmla="*/ 0 h 785812"/>
                  <a:gd name="connsiteX4" fmla="*/ 0 w 1107281"/>
                  <a:gd name="connsiteY4" fmla="*/ 326231 h 785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281" h="785812">
                    <a:moveTo>
                      <a:pt x="0" y="326231"/>
                    </a:moveTo>
                    <a:lnTo>
                      <a:pt x="497681" y="785812"/>
                    </a:lnTo>
                    <a:lnTo>
                      <a:pt x="1107281" y="454819"/>
                    </a:lnTo>
                    <a:lnTo>
                      <a:pt x="585787" y="0"/>
                    </a:lnTo>
                    <a:lnTo>
                      <a:pt x="0" y="326231"/>
                    </a:lnTo>
                    <a:close/>
                  </a:path>
                </a:pathLst>
              </a:cu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>
                <a:glow rad="101600">
                  <a:sysClr val="window" lastClr="FFFFFF"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" name="Forme libre 53"/>
              <p:cNvSpPr/>
              <p:nvPr/>
            </p:nvSpPr>
            <p:spPr>
              <a:xfrm>
                <a:off x="6978650" y="2644775"/>
                <a:ext cx="1625600" cy="1492250"/>
              </a:xfrm>
              <a:custGeom>
                <a:avLst/>
                <a:gdLst>
                  <a:gd name="connsiteX0" fmla="*/ 708025 w 1625600"/>
                  <a:gd name="connsiteY0" fmla="*/ 1492250 h 1492250"/>
                  <a:gd name="connsiteX1" fmla="*/ 1485900 w 1625600"/>
                  <a:gd name="connsiteY1" fmla="*/ 1019175 h 1492250"/>
                  <a:gd name="connsiteX2" fmla="*/ 1625600 w 1625600"/>
                  <a:gd name="connsiteY2" fmla="*/ 466725 h 1492250"/>
                  <a:gd name="connsiteX3" fmla="*/ 927100 w 1625600"/>
                  <a:gd name="connsiteY3" fmla="*/ 0 h 1492250"/>
                  <a:gd name="connsiteX4" fmla="*/ 98425 w 1625600"/>
                  <a:gd name="connsiteY4" fmla="*/ 441325 h 1492250"/>
                  <a:gd name="connsiteX5" fmla="*/ 0 w 1625600"/>
                  <a:gd name="connsiteY5" fmla="*/ 977900 h 1492250"/>
                  <a:gd name="connsiteX6" fmla="*/ 708025 w 1625600"/>
                  <a:gd name="connsiteY6" fmla="*/ 1492250 h 149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5600" h="1492250">
                    <a:moveTo>
                      <a:pt x="708025" y="1492250"/>
                    </a:moveTo>
                    <a:lnTo>
                      <a:pt x="1485900" y="1019175"/>
                    </a:lnTo>
                    <a:lnTo>
                      <a:pt x="1625600" y="466725"/>
                    </a:lnTo>
                    <a:lnTo>
                      <a:pt x="927100" y="0"/>
                    </a:lnTo>
                    <a:lnTo>
                      <a:pt x="98425" y="441325"/>
                    </a:lnTo>
                    <a:lnTo>
                      <a:pt x="0" y="977900"/>
                    </a:lnTo>
                    <a:lnTo>
                      <a:pt x="708025" y="1492250"/>
                    </a:lnTo>
                    <a:close/>
                  </a:path>
                </a:pathLst>
              </a:cu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>
                <a:glow rad="101600">
                  <a:sysClr val="window" lastClr="FFFFFF"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" name="Forme libre 54"/>
              <p:cNvSpPr/>
              <p:nvPr/>
            </p:nvSpPr>
            <p:spPr>
              <a:xfrm>
                <a:off x="6677025" y="2003425"/>
                <a:ext cx="1298575" cy="1190625"/>
              </a:xfrm>
              <a:custGeom>
                <a:avLst/>
                <a:gdLst>
                  <a:gd name="connsiteX0" fmla="*/ 377825 w 1298575"/>
                  <a:gd name="connsiteY0" fmla="*/ 1190625 h 1190625"/>
                  <a:gd name="connsiteX1" fmla="*/ 0 w 1298575"/>
                  <a:gd name="connsiteY1" fmla="*/ 908050 h 1190625"/>
                  <a:gd name="connsiteX2" fmla="*/ 95250 w 1298575"/>
                  <a:gd name="connsiteY2" fmla="*/ 279400 h 1190625"/>
                  <a:gd name="connsiteX3" fmla="*/ 771525 w 1298575"/>
                  <a:gd name="connsiteY3" fmla="*/ 0 h 1190625"/>
                  <a:gd name="connsiteX4" fmla="*/ 1298575 w 1298575"/>
                  <a:gd name="connsiteY4" fmla="*/ 333375 h 1190625"/>
                  <a:gd name="connsiteX5" fmla="*/ 1225550 w 1298575"/>
                  <a:gd name="connsiteY5" fmla="*/ 641350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8575" h="1190625">
                    <a:moveTo>
                      <a:pt x="377825" y="1190625"/>
                    </a:moveTo>
                    <a:lnTo>
                      <a:pt x="0" y="908050"/>
                    </a:lnTo>
                    <a:lnTo>
                      <a:pt x="95250" y="279400"/>
                    </a:lnTo>
                    <a:lnTo>
                      <a:pt x="771525" y="0"/>
                    </a:lnTo>
                    <a:lnTo>
                      <a:pt x="1298575" y="333375"/>
                    </a:lnTo>
                    <a:lnTo>
                      <a:pt x="1225550" y="641350"/>
                    </a:lnTo>
                  </a:path>
                </a:pathLst>
              </a:cu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>
                <a:glow rad="101600">
                  <a:sysClr val="window" lastClr="FFFFFF"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" name="Forme libre 55"/>
              <p:cNvSpPr/>
              <p:nvPr/>
            </p:nvSpPr>
            <p:spPr>
              <a:xfrm>
                <a:off x="6105525" y="3873500"/>
                <a:ext cx="1235075" cy="1082675"/>
              </a:xfrm>
              <a:custGeom>
                <a:avLst/>
                <a:gdLst>
                  <a:gd name="connsiteX0" fmla="*/ 742950 w 1235075"/>
                  <a:gd name="connsiteY0" fmla="*/ 0 h 1082675"/>
                  <a:gd name="connsiteX1" fmla="*/ 22225 w 1235075"/>
                  <a:gd name="connsiteY1" fmla="*/ 403225 h 1082675"/>
                  <a:gd name="connsiteX2" fmla="*/ 0 w 1235075"/>
                  <a:gd name="connsiteY2" fmla="*/ 650875 h 1082675"/>
                  <a:gd name="connsiteX3" fmla="*/ 479425 w 1235075"/>
                  <a:gd name="connsiteY3" fmla="*/ 1082675 h 1082675"/>
                  <a:gd name="connsiteX4" fmla="*/ 1196975 w 1235075"/>
                  <a:gd name="connsiteY4" fmla="*/ 631825 h 1082675"/>
                  <a:gd name="connsiteX5" fmla="*/ 1235075 w 1235075"/>
                  <a:gd name="connsiteY5" fmla="*/ 387350 h 1082675"/>
                  <a:gd name="connsiteX6" fmla="*/ 742950 w 1235075"/>
                  <a:gd name="connsiteY6" fmla="*/ 0 h 1082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35075" h="1082675">
                    <a:moveTo>
                      <a:pt x="742950" y="0"/>
                    </a:moveTo>
                    <a:lnTo>
                      <a:pt x="22225" y="403225"/>
                    </a:lnTo>
                    <a:lnTo>
                      <a:pt x="0" y="650875"/>
                    </a:lnTo>
                    <a:lnTo>
                      <a:pt x="479425" y="1082675"/>
                    </a:lnTo>
                    <a:lnTo>
                      <a:pt x="1196975" y="631825"/>
                    </a:lnTo>
                    <a:lnTo>
                      <a:pt x="1235075" y="387350"/>
                    </a:lnTo>
                    <a:lnTo>
                      <a:pt x="742950" y="0"/>
                    </a:lnTo>
                    <a:close/>
                  </a:path>
                </a:pathLst>
              </a:cu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>
                <a:glow rad="101600">
                  <a:sysClr val="window" lastClr="FFFFFF"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" name="Forme libre 56"/>
              <p:cNvSpPr/>
              <p:nvPr/>
            </p:nvSpPr>
            <p:spPr>
              <a:xfrm>
                <a:off x="4244975" y="5197475"/>
                <a:ext cx="777875" cy="641350"/>
              </a:xfrm>
              <a:custGeom>
                <a:avLst/>
                <a:gdLst>
                  <a:gd name="connsiteX0" fmla="*/ 419100 w 777875"/>
                  <a:gd name="connsiteY0" fmla="*/ 0 h 641350"/>
                  <a:gd name="connsiteX1" fmla="*/ 777875 w 777875"/>
                  <a:gd name="connsiteY1" fmla="*/ 422275 h 641350"/>
                  <a:gd name="connsiteX2" fmla="*/ 349250 w 777875"/>
                  <a:gd name="connsiteY2" fmla="*/ 641350 h 641350"/>
                  <a:gd name="connsiteX3" fmla="*/ 0 w 777875"/>
                  <a:gd name="connsiteY3" fmla="*/ 228600 h 641350"/>
                  <a:gd name="connsiteX4" fmla="*/ 419100 w 777875"/>
                  <a:gd name="connsiteY4" fmla="*/ 0 h 64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7875" h="641350">
                    <a:moveTo>
                      <a:pt x="419100" y="0"/>
                    </a:moveTo>
                    <a:lnTo>
                      <a:pt x="777875" y="422275"/>
                    </a:lnTo>
                    <a:lnTo>
                      <a:pt x="349250" y="641350"/>
                    </a:lnTo>
                    <a:lnTo>
                      <a:pt x="0" y="228600"/>
                    </a:lnTo>
                    <a:lnTo>
                      <a:pt x="419100" y="0"/>
                    </a:lnTo>
                    <a:close/>
                  </a:path>
                </a:pathLst>
              </a:cu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>
                <a:glow rad="101600">
                  <a:sysClr val="window" lastClr="FFFFFF"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" name="Forme libre 57"/>
              <p:cNvSpPr/>
              <p:nvPr/>
            </p:nvSpPr>
            <p:spPr>
              <a:xfrm>
                <a:off x="4692650" y="2305050"/>
                <a:ext cx="1044575" cy="1181100"/>
              </a:xfrm>
              <a:custGeom>
                <a:avLst/>
                <a:gdLst>
                  <a:gd name="connsiteX0" fmla="*/ 0 w 1044575"/>
                  <a:gd name="connsiteY0" fmla="*/ 406400 h 1181100"/>
                  <a:gd name="connsiteX1" fmla="*/ 231775 w 1044575"/>
                  <a:gd name="connsiteY1" fmla="*/ 609600 h 1181100"/>
                  <a:gd name="connsiteX2" fmla="*/ 222250 w 1044575"/>
                  <a:gd name="connsiteY2" fmla="*/ 917575 h 1181100"/>
                  <a:gd name="connsiteX3" fmla="*/ 520700 w 1044575"/>
                  <a:gd name="connsiteY3" fmla="*/ 1181100 h 1181100"/>
                  <a:gd name="connsiteX4" fmla="*/ 1022350 w 1044575"/>
                  <a:gd name="connsiteY4" fmla="*/ 936625 h 1181100"/>
                  <a:gd name="connsiteX5" fmla="*/ 1044575 w 1044575"/>
                  <a:gd name="connsiteY5" fmla="*/ 403225 h 1181100"/>
                  <a:gd name="connsiteX6" fmla="*/ 688975 w 1044575"/>
                  <a:gd name="connsiteY6" fmla="*/ 114300 h 1181100"/>
                  <a:gd name="connsiteX7" fmla="*/ 530225 w 1044575"/>
                  <a:gd name="connsiteY7" fmla="*/ 184150 h 1181100"/>
                  <a:gd name="connsiteX8" fmla="*/ 298450 w 1044575"/>
                  <a:gd name="connsiteY8" fmla="*/ 0 h 1181100"/>
                  <a:gd name="connsiteX9" fmla="*/ 3175 w 1044575"/>
                  <a:gd name="connsiteY9" fmla="*/ 161925 h 1181100"/>
                  <a:gd name="connsiteX10" fmla="*/ 0 w 1044575"/>
                  <a:gd name="connsiteY10" fmla="*/ 406400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4575" h="1181100">
                    <a:moveTo>
                      <a:pt x="0" y="406400"/>
                    </a:moveTo>
                    <a:lnTo>
                      <a:pt x="231775" y="609600"/>
                    </a:lnTo>
                    <a:lnTo>
                      <a:pt x="222250" y="917575"/>
                    </a:lnTo>
                    <a:lnTo>
                      <a:pt x="520700" y="1181100"/>
                    </a:lnTo>
                    <a:lnTo>
                      <a:pt x="1022350" y="936625"/>
                    </a:lnTo>
                    <a:lnTo>
                      <a:pt x="1044575" y="403225"/>
                    </a:lnTo>
                    <a:lnTo>
                      <a:pt x="688975" y="114300"/>
                    </a:lnTo>
                    <a:lnTo>
                      <a:pt x="530225" y="184150"/>
                    </a:lnTo>
                    <a:lnTo>
                      <a:pt x="298450" y="0"/>
                    </a:lnTo>
                    <a:lnTo>
                      <a:pt x="3175" y="161925"/>
                    </a:lnTo>
                    <a:cubicBezTo>
                      <a:pt x="2117" y="243417"/>
                      <a:pt x="1058" y="324908"/>
                      <a:pt x="0" y="406400"/>
                    </a:cubicBezTo>
                    <a:close/>
                  </a:path>
                </a:pathLst>
              </a:cu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>
                <a:glow rad="101600">
                  <a:sysClr val="window" lastClr="FFFFFF"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" name="Forme libre 58"/>
              <p:cNvSpPr/>
              <p:nvPr/>
            </p:nvSpPr>
            <p:spPr>
              <a:xfrm>
                <a:off x="5537200" y="2162175"/>
                <a:ext cx="908050" cy="936625"/>
              </a:xfrm>
              <a:custGeom>
                <a:avLst/>
                <a:gdLst>
                  <a:gd name="connsiteX0" fmla="*/ 187325 w 908050"/>
                  <a:gd name="connsiteY0" fmla="*/ 793750 h 936625"/>
                  <a:gd name="connsiteX1" fmla="*/ 368300 w 908050"/>
                  <a:gd name="connsiteY1" fmla="*/ 936625 h 936625"/>
                  <a:gd name="connsiteX2" fmla="*/ 863600 w 908050"/>
                  <a:gd name="connsiteY2" fmla="*/ 698500 h 936625"/>
                  <a:gd name="connsiteX3" fmla="*/ 908050 w 908050"/>
                  <a:gd name="connsiteY3" fmla="*/ 288925 h 936625"/>
                  <a:gd name="connsiteX4" fmla="*/ 501650 w 908050"/>
                  <a:gd name="connsiteY4" fmla="*/ 0 h 936625"/>
                  <a:gd name="connsiteX5" fmla="*/ 323850 w 908050"/>
                  <a:gd name="connsiteY5" fmla="*/ 69850 h 936625"/>
                  <a:gd name="connsiteX6" fmla="*/ 241300 w 908050"/>
                  <a:gd name="connsiteY6" fmla="*/ 28575 h 936625"/>
                  <a:gd name="connsiteX7" fmla="*/ 12700 w 908050"/>
                  <a:gd name="connsiteY7" fmla="*/ 123825 h 936625"/>
                  <a:gd name="connsiteX8" fmla="*/ 0 w 908050"/>
                  <a:gd name="connsiteY8" fmla="*/ 384175 h 936625"/>
                  <a:gd name="connsiteX9" fmla="*/ 6350 w 908050"/>
                  <a:gd name="connsiteY9" fmla="*/ 384175 h 93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8050" h="936625">
                    <a:moveTo>
                      <a:pt x="187325" y="793750"/>
                    </a:moveTo>
                    <a:lnTo>
                      <a:pt x="368300" y="936625"/>
                    </a:lnTo>
                    <a:lnTo>
                      <a:pt x="863600" y="698500"/>
                    </a:lnTo>
                    <a:lnTo>
                      <a:pt x="908050" y="288925"/>
                    </a:lnTo>
                    <a:lnTo>
                      <a:pt x="501650" y="0"/>
                    </a:lnTo>
                    <a:lnTo>
                      <a:pt x="323850" y="69850"/>
                    </a:lnTo>
                    <a:lnTo>
                      <a:pt x="241300" y="28575"/>
                    </a:lnTo>
                    <a:lnTo>
                      <a:pt x="12700" y="123825"/>
                    </a:lnTo>
                    <a:lnTo>
                      <a:pt x="0" y="384175"/>
                    </a:lnTo>
                    <a:lnTo>
                      <a:pt x="6350" y="384175"/>
                    </a:lnTo>
                  </a:path>
                </a:pathLst>
              </a:cu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>
                <a:glow rad="101600">
                  <a:sysClr val="window" lastClr="FFFFFF">
                    <a:alpha val="60000"/>
                  </a:sysClr>
                </a:glo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35" name="Connecteur droit 34"/>
            <p:cNvCxnSpPr/>
            <p:nvPr/>
          </p:nvCxnSpPr>
          <p:spPr>
            <a:xfrm flipH="1" flipV="1">
              <a:off x="2482189" y="2529451"/>
              <a:ext cx="1065477" cy="778139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6" name="Connecteur droit 35"/>
            <p:cNvCxnSpPr/>
            <p:nvPr/>
          </p:nvCxnSpPr>
          <p:spPr>
            <a:xfrm flipH="1">
              <a:off x="3860800" y="5657454"/>
              <a:ext cx="613244" cy="493751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7" name="Connecteur droit 36"/>
            <p:cNvCxnSpPr/>
            <p:nvPr/>
          </p:nvCxnSpPr>
          <p:spPr>
            <a:xfrm flipH="1" flipV="1">
              <a:off x="4071214" y="1817158"/>
              <a:ext cx="766428" cy="531354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8" name="Connecteur droit 37"/>
            <p:cNvCxnSpPr/>
            <p:nvPr/>
          </p:nvCxnSpPr>
          <p:spPr>
            <a:xfrm flipH="1" flipV="1">
              <a:off x="5682192" y="1346137"/>
              <a:ext cx="42202" cy="836009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39" name="Connecteur droit 38"/>
            <p:cNvCxnSpPr/>
            <p:nvPr/>
          </p:nvCxnSpPr>
          <p:spPr>
            <a:xfrm flipH="1">
              <a:off x="7710296" y="1791758"/>
              <a:ext cx="942374" cy="336551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0" name="Connecteur droit 39"/>
            <p:cNvCxnSpPr/>
            <p:nvPr/>
          </p:nvCxnSpPr>
          <p:spPr>
            <a:xfrm flipH="1">
              <a:off x="8294630" y="2525182"/>
              <a:ext cx="942374" cy="336551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1" name="Connecteur droit 40"/>
            <p:cNvCxnSpPr/>
            <p:nvPr/>
          </p:nvCxnSpPr>
          <p:spPr>
            <a:xfrm flipH="1" flipV="1">
              <a:off x="6991027" y="4678680"/>
              <a:ext cx="539449" cy="640503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42" name="Connecteur droit 41"/>
            <p:cNvCxnSpPr/>
            <p:nvPr/>
          </p:nvCxnSpPr>
          <p:spPr>
            <a:xfrm flipH="1">
              <a:off x="2691220" y="3934882"/>
              <a:ext cx="2668445" cy="802535"/>
            </a:xfrm>
            <a:prstGeom prst="line">
              <a:avLst/>
            </a:prstGeom>
            <a:noFill/>
            <a:ln w="19050" cap="rnd" cmpd="sng" algn="ctr">
              <a:solidFill>
                <a:sysClr val="window" lastClr="FFFFFF"/>
              </a:solidFill>
              <a:prstDash val="solid"/>
            </a:ln>
            <a:effectLst/>
          </p:spPr>
        </p:cxnSp>
        <p:sp>
          <p:nvSpPr>
            <p:cNvPr id="43" name="ZoneTexte 42"/>
            <p:cNvSpPr txBox="1"/>
            <p:nvPr/>
          </p:nvSpPr>
          <p:spPr>
            <a:xfrm>
              <a:off x="1524142" y="4685826"/>
              <a:ext cx="2218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Processeur ARM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1172899" y="2195573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Connecteurs</a:t>
              </a: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2901609" y="1162947"/>
              <a:ext cx="14734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Port Vidéo Composite (Écran)</a:t>
              </a: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480237" y="949135"/>
              <a:ext cx="2530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Port Jack (Sortie Son)</a:t>
              </a: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8637147" y="1579475"/>
              <a:ext cx="1199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Ports USB</a:t>
              </a:r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9209354" y="2154492"/>
              <a:ext cx="16275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Port Ethernet (Réseau)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6685492" y="5319183"/>
              <a:ext cx="2161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Port HDMI (Écran)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2760539" y="6149193"/>
              <a:ext cx="2417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Port d’Alimentation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53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Définition de la Structure Globale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5" y="5202717"/>
            <a:ext cx="2311498" cy="231149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25875" y="5494866"/>
            <a:ext cx="973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Batterie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58" y="1388369"/>
            <a:ext cx="992456" cy="90814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70" y="1388369"/>
            <a:ext cx="992456" cy="9081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406" y="1101004"/>
            <a:ext cx="1154596" cy="115459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60" y="3190050"/>
            <a:ext cx="1552698" cy="114161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1" y="3296476"/>
            <a:ext cx="2086002" cy="103519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84410" y="4378947"/>
            <a:ext cx="208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Carte Électronique de Puissance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416142" y="2224688"/>
            <a:ext cx="906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Moteurs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139537" y="2219000"/>
            <a:ext cx="1533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Servomoteurs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337" y="1101606"/>
            <a:ext cx="1154596" cy="115459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189523" y="4331666"/>
            <a:ext cx="1540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Mini-Ordinateur</a:t>
            </a:r>
          </a:p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(Raspberry Pi)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920" y="2968647"/>
            <a:ext cx="2507196" cy="1410300"/>
          </a:xfrm>
          <a:prstGeom prst="rect">
            <a:avLst/>
          </a:prstGeom>
        </p:spPr>
      </p:pic>
      <p:cxnSp>
        <p:nvCxnSpPr>
          <p:cNvPr id="17" name="Connecteur droit avec flèche 16"/>
          <p:cNvCxnSpPr>
            <a:stCxn id="12" idx="2"/>
          </p:cNvCxnSpPr>
          <p:nvPr/>
        </p:nvCxnSpPr>
        <p:spPr>
          <a:xfrm>
            <a:off x="1869389" y="2563242"/>
            <a:ext cx="0" cy="626808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2322636" y="2564501"/>
            <a:ext cx="1001024" cy="76340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1796270" y="5011003"/>
            <a:ext cx="1" cy="626808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2667000" y="3840746"/>
            <a:ext cx="1409162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 flipV="1">
            <a:off x="5679658" y="3829159"/>
            <a:ext cx="1708262" cy="11587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438719" y="4378946"/>
            <a:ext cx="250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Ordinateurs, Smartphones, Tablettes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54" y="1040108"/>
            <a:ext cx="1250216" cy="1250216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 flipH="1">
            <a:off x="2511230" y="2596981"/>
            <a:ext cx="2632270" cy="88111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052773" y="2219000"/>
            <a:ext cx="1344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Phares (</a:t>
            </a:r>
            <a:r>
              <a:rPr lang="fr-FR" sz="1600" dirty="0" err="1" smtClean="0">
                <a:solidFill>
                  <a:schemeClr val="bg1"/>
                </a:solidFill>
              </a:rPr>
              <a:t>LEDs</a:t>
            </a:r>
            <a:r>
              <a:rPr lang="fr-FR" sz="16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6209578" y="3856414"/>
            <a:ext cx="64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bg1"/>
                </a:solidFill>
              </a:rPr>
              <a:t>Wi-Fi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70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Alimentation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9"/>
          <p:cNvSpPr txBox="1"/>
          <p:nvPr/>
        </p:nvSpPr>
        <p:spPr>
          <a:xfrm>
            <a:off x="1111777" y="5378081"/>
            <a:ext cx="5424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white"/>
                </a:solidFill>
              </a:rPr>
              <a:t>1 - Schéma </a:t>
            </a:r>
            <a:r>
              <a:rPr lang="fr-FR" dirty="0" smtClean="0">
                <a:solidFill>
                  <a:prstClr val="white"/>
                </a:solidFill>
              </a:rPr>
              <a:t>électronique </a:t>
            </a:r>
            <a:r>
              <a:rPr lang="fr-FR" dirty="0">
                <a:solidFill>
                  <a:prstClr val="white"/>
                </a:solidFill>
              </a:rPr>
              <a:t>d’utilisation d’un régulateur </a:t>
            </a:r>
            <a:r>
              <a:rPr lang="fr-FR" dirty="0" smtClean="0">
                <a:solidFill>
                  <a:prstClr val="white"/>
                </a:solidFill>
              </a:rPr>
              <a:t>fixe</a:t>
            </a:r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5" name="ZoneTexte 10"/>
          <p:cNvSpPr txBox="1"/>
          <p:nvPr/>
        </p:nvSpPr>
        <p:spPr>
          <a:xfrm>
            <a:off x="7525188" y="4454751"/>
            <a:ext cx="2364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white"/>
                </a:solidFill>
              </a:rPr>
              <a:t>2 - Dissipateur </a:t>
            </a:r>
            <a:r>
              <a:rPr lang="fr-FR" dirty="0" smtClean="0">
                <a:solidFill>
                  <a:prstClr val="white"/>
                </a:solidFill>
              </a:rPr>
              <a:t>thermique </a:t>
            </a:r>
            <a:r>
              <a:rPr lang="fr-FR" dirty="0">
                <a:solidFill>
                  <a:prstClr val="white"/>
                </a:solidFill>
              </a:rPr>
              <a:t>pour boîtier </a:t>
            </a:r>
            <a:r>
              <a:rPr lang="fr-FR" dirty="0" smtClean="0">
                <a:solidFill>
                  <a:prstClr val="white"/>
                </a:solidFill>
              </a:rPr>
              <a:t>TO-220 – R</a:t>
            </a:r>
            <a:r>
              <a:rPr lang="fr-FR" sz="1200" dirty="0" smtClean="0">
                <a:solidFill>
                  <a:prstClr val="white"/>
                </a:solidFill>
              </a:rPr>
              <a:t>TH</a:t>
            </a:r>
            <a:r>
              <a:rPr lang="fr-FR" dirty="0" smtClean="0">
                <a:solidFill>
                  <a:prstClr val="white"/>
                </a:solidFill>
              </a:rPr>
              <a:t> = 4°C/W</a:t>
            </a:r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08" y="2365080"/>
            <a:ext cx="5005754" cy="27161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807" y="1027906"/>
            <a:ext cx="3895708" cy="339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Contrôle des Moteurs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5476870" y="1761094"/>
            <a:ext cx="5287550" cy="3301956"/>
            <a:chOff x="2069737" y="1376466"/>
            <a:chExt cx="7488407" cy="467634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737" y="1376466"/>
              <a:ext cx="7488407" cy="4676341"/>
            </a:xfrm>
            <a:prstGeom prst="rect">
              <a:avLst/>
            </a:prstGeom>
          </p:spPr>
        </p:pic>
        <p:grpSp>
          <p:nvGrpSpPr>
            <p:cNvPr id="6" name="Groupe 5"/>
            <p:cNvGrpSpPr/>
            <p:nvPr/>
          </p:nvGrpSpPr>
          <p:grpSpPr>
            <a:xfrm>
              <a:off x="2510369" y="2260386"/>
              <a:ext cx="2340670" cy="3086314"/>
              <a:chOff x="2510369" y="2260386"/>
              <a:chExt cx="2340670" cy="3086314"/>
            </a:xfrm>
          </p:grpSpPr>
          <p:cxnSp>
            <p:nvCxnSpPr>
              <p:cNvPr id="15" name="Connecteur droit avec flèche 14"/>
              <p:cNvCxnSpPr/>
              <p:nvPr/>
            </p:nvCxnSpPr>
            <p:spPr>
              <a:xfrm>
                <a:off x="4851039" y="4230844"/>
                <a:ext cx="0" cy="1115856"/>
              </a:xfrm>
              <a:prstGeom prst="straightConnector1">
                <a:avLst/>
              </a:prstGeom>
              <a:noFill/>
              <a:ln w="38100" cap="rnd" cmpd="sng" algn="ctr">
                <a:solidFill>
                  <a:srgbClr val="B01513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6" name="Connecteur droit 15"/>
              <p:cNvCxnSpPr/>
              <p:nvPr/>
            </p:nvCxnSpPr>
            <p:spPr>
              <a:xfrm flipV="1">
                <a:off x="2510369" y="4230959"/>
                <a:ext cx="2340670" cy="10445"/>
              </a:xfrm>
              <a:prstGeom prst="line">
                <a:avLst/>
              </a:prstGeom>
              <a:noFill/>
              <a:ln w="38100" cap="rnd" cmpd="sng" algn="ctr">
                <a:solidFill>
                  <a:srgbClr val="B01513"/>
                </a:solidFill>
                <a:prstDash val="solid"/>
              </a:ln>
              <a:effectLst/>
            </p:spPr>
          </p:cxnSp>
          <p:cxnSp>
            <p:nvCxnSpPr>
              <p:cNvPr id="17" name="Connecteur droit 16"/>
              <p:cNvCxnSpPr/>
              <p:nvPr/>
            </p:nvCxnSpPr>
            <p:spPr>
              <a:xfrm flipV="1">
                <a:off x="2510369" y="2260386"/>
                <a:ext cx="0" cy="1970458"/>
              </a:xfrm>
              <a:prstGeom prst="line">
                <a:avLst/>
              </a:prstGeom>
              <a:noFill/>
              <a:ln w="38100" cap="rnd" cmpd="sng" algn="ctr">
                <a:solidFill>
                  <a:srgbClr val="B01513"/>
                </a:solidFill>
                <a:prstDash val="solid"/>
              </a:ln>
              <a:effectLst/>
            </p:spPr>
          </p:cxnSp>
        </p:grpSp>
        <p:sp>
          <p:nvSpPr>
            <p:cNvPr id="7" name="ZoneTexte 6"/>
            <p:cNvSpPr txBox="1"/>
            <p:nvPr/>
          </p:nvSpPr>
          <p:spPr>
            <a:xfrm>
              <a:off x="3168355" y="3106091"/>
              <a:ext cx="1013182" cy="39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Moteur</a:t>
              </a: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  <p:grpSp>
          <p:nvGrpSpPr>
            <p:cNvPr id="8" name="Groupe 7"/>
            <p:cNvGrpSpPr/>
            <p:nvPr/>
          </p:nvGrpSpPr>
          <p:grpSpPr>
            <a:xfrm flipH="1">
              <a:off x="6790269" y="2260386"/>
              <a:ext cx="2340670" cy="3086314"/>
              <a:chOff x="2510369" y="2260386"/>
              <a:chExt cx="2340670" cy="3086314"/>
            </a:xfrm>
          </p:grpSpPr>
          <p:cxnSp>
            <p:nvCxnSpPr>
              <p:cNvPr id="12" name="Connecteur droit avec flèche 11"/>
              <p:cNvCxnSpPr/>
              <p:nvPr/>
            </p:nvCxnSpPr>
            <p:spPr>
              <a:xfrm>
                <a:off x="4851039" y="4230844"/>
                <a:ext cx="0" cy="1115856"/>
              </a:xfrm>
              <a:prstGeom prst="straightConnector1">
                <a:avLst/>
              </a:prstGeom>
              <a:noFill/>
              <a:ln w="38100" cap="rnd" cmpd="sng" algn="ctr">
                <a:solidFill>
                  <a:srgbClr val="B01513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3" name="Connecteur droit 12"/>
              <p:cNvCxnSpPr/>
              <p:nvPr/>
            </p:nvCxnSpPr>
            <p:spPr>
              <a:xfrm flipV="1">
                <a:off x="2510369" y="4230959"/>
                <a:ext cx="2340670" cy="10445"/>
              </a:xfrm>
              <a:prstGeom prst="line">
                <a:avLst/>
              </a:prstGeom>
              <a:noFill/>
              <a:ln w="38100" cap="rnd" cmpd="sng" algn="ctr">
                <a:solidFill>
                  <a:srgbClr val="B01513"/>
                </a:solidFill>
                <a:prstDash val="solid"/>
              </a:ln>
              <a:effectLst/>
            </p:spPr>
          </p:cxnSp>
          <p:cxnSp>
            <p:nvCxnSpPr>
              <p:cNvPr id="14" name="Connecteur droit 13"/>
              <p:cNvCxnSpPr/>
              <p:nvPr/>
            </p:nvCxnSpPr>
            <p:spPr>
              <a:xfrm flipV="1">
                <a:off x="2510369" y="2260386"/>
                <a:ext cx="0" cy="1970458"/>
              </a:xfrm>
              <a:prstGeom prst="line">
                <a:avLst/>
              </a:prstGeom>
              <a:noFill/>
              <a:ln w="38100" cap="rnd" cmpd="sng" algn="ctr">
                <a:solidFill>
                  <a:srgbClr val="B01513"/>
                </a:solidFill>
                <a:prstDash val="solid"/>
              </a:ln>
              <a:effectLst/>
            </p:spPr>
          </p:cxnSp>
        </p:grpSp>
        <p:sp>
          <p:nvSpPr>
            <p:cNvPr id="9" name="ZoneTexte 8"/>
            <p:cNvSpPr txBox="1"/>
            <p:nvPr/>
          </p:nvSpPr>
          <p:spPr>
            <a:xfrm>
              <a:off x="7459773" y="3125662"/>
              <a:ext cx="1040578" cy="39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Moteur</a:t>
              </a:r>
              <a:endPara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2863287" y="4360799"/>
              <a:ext cx="1634835" cy="39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Sens Horaire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970142" y="4372365"/>
              <a:ext cx="1980924" cy="39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</a:rPr>
                <a:t>Sens Antihoraire</a:t>
              </a:r>
            </a:p>
          </p:txBody>
        </p:sp>
      </p:grpSp>
      <p:sp>
        <p:nvSpPr>
          <p:cNvPr id="18" name="ZoneTexte 9"/>
          <p:cNvSpPr txBox="1"/>
          <p:nvPr/>
        </p:nvSpPr>
        <p:spPr>
          <a:xfrm>
            <a:off x="6968008" y="5155522"/>
            <a:ext cx="270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white"/>
                </a:solidFill>
              </a:rPr>
              <a:t>2</a:t>
            </a:r>
            <a:r>
              <a:rPr lang="fr-FR" dirty="0" smtClean="0">
                <a:solidFill>
                  <a:prstClr val="white"/>
                </a:solidFill>
              </a:rPr>
              <a:t> </a:t>
            </a:r>
            <a:r>
              <a:rPr lang="fr-FR" dirty="0">
                <a:solidFill>
                  <a:prstClr val="white"/>
                </a:solidFill>
              </a:rPr>
              <a:t>- Schéma </a:t>
            </a:r>
            <a:r>
              <a:rPr lang="fr-FR" dirty="0" smtClean="0">
                <a:solidFill>
                  <a:prstClr val="white"/>
                </a:solidFill>
              </a:rPr>
              <a:t>d’un </a:t>
            </a:r>
            <a:r>
              <a:rPr lang="fr-FR" dirty="0">
                <a:solidFill>
                  <a:prstClr val="white"/>
                </a:solidFill>
              </a:rPr>
              <a:t>Pont en H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6" y="1761094"/>
            <a:ext cx="4888006" cy="3358716"/>
          </a:xfrm>
          <a:prstGeom prst="rect">
            <a:avLst/>
          </a:prstGeom>
        </p:spPr>
      </p:pic>
      <p:sp>
        <p:nvSpPr>
          <p:cNvPr id="20" name="ZoneTexte 9"/>
          <p:cNvSpPr txBox="1"/>
          <p:nvPr/>
        </p:nvSpPr>
        <p:spPr>
          <a:xfrm>
            <a:off x="228084" y="5190216"/>
            <a:ext cx="486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white"/>
                </a:solidFill>
              </a:rPr>
              <a:t>1</a:t>
            </a:r>
            <a:r>
              <a:rPr lang="fr-FR" dirty="0" smtClean="0">
                <a:solidFill>
                  <a:prstClr val="white"/>
                </a:solidFill>
              </a:rPr>
              <a:t> </a:t>
            </a:r>
            <a:r>
              <a:rPr lang="fr-FR" dirty="0" smtClean="0">
                <a:solidFill>
                  <a:prstClr val="white"/>
                </a:solidFill>
              </a:rPr>
              <a:t>– Signal PWM avec la tension moyenne produite</a:t>
            </a:r>
            <a:endParaRPr lang="fr-FR" u="sng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3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Servomoteurs – Déplacement Caméra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0" r="72826" b="5433"/>
          <a:stretch/>
        </p:blipFill>
        <p:spPr>
          <a:xfrm>
            <a:off x="1320067" y="1853248"/>
            <a:ext cx="4869066" cy="390350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063067" y="3403600"/>
            <a:ext cx="872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Signal PWM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05014" y="5756756"/>
            <a:ext cx="50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1 - Schéma </a:t>
            </a:r>
            <a:r>
              <a:rPr lang="fr-FR" dirty="0" smtClean="0">
                <a:solidFill>
                  <a:schemeClr val="bg1"/>
                </a:solidFill>
              </a:rPr>
              <a:t>Électronique </a:t>
            </a:r>
            <a:r>
              <a:rPr lang="fr-FR" dirty="0">
                <a:solidFill>
                  <a:schemeClr val="bg1"/>
                </a:solidFill>
              </a:rPr>
              <a:t>des Servomoteurs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662430" y="4775387"/>
            <a:ext cx="230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2 - Un </a:t>
            </a:r>
            <a:r>
              <a:rPr lang="fr-FR" dirty="0" smtClean="0">
                <a:solidFill>
                  <a:schemeClr val="bg1"/>
                </a:solidFill>
              </a:rPr>
              <a:t>Servomoteur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8" name="Picture 2" descr="http://www.robotshop.com/media/catalog/product/cache/8/thumbnail/9df78eab33525d08d6e5fb8d27136e95/s/e/servomoteur-hs311-hitec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466" y="2031812"/>
            <a:ext cx="2743575" cy="2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9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Générateur de Signaux PWM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78" y="2872352"/>
            <a:ext cx="2346962" cy="1707652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2331720" y="3543299"/>
            <a:ext cx="1245870" cy="365761"/>
          </a:xfrm>
          <a:prstGeom prst="rightArrow">
            <a:avLst>
              <a:gd name="adj1" fmla="val 2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03" y="3155371"/>
            <a:ext cx="1552698" cy="11416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98" y="2674202"/>
            <a:ext cx="2529620" cy="1738190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6154834" y="3543297"/>
            <a:ext cx="1245870" cy="365761"/>
          </a:xfrm>
          <a:prstGeom prst="rightArrow">
            <a:avLst>
              <a:gd name="adj1" fmla="val 25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8078773" y="4557556"/>
            <a:ext cx="147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Signaux PWM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981008" y="4557556"/>
            <a:ext cx="169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Microcontrôleur </a:t>
            </a:r>
            <a:r>
              <a:rPr lang="fr-FR" dirty="0" err="1" smtClean="0">
                <a:solidFill>
                  <a:schemeClr val="bg1"/>
                </a:solidFill>
              </a:rPr>
              <a:t>Atmega</a:t>
            </a:r>
            <a:r>
              <a:rPr lang="fr-FR" dirty="0" smtClean="0">
                <a:solidFill>
                  <a:schemeClr val="bg1"/>
                </a:solidFill>
              </a:rPr>
              <a:t> 328P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41255" y="4588008"/>
            <a:ext cx="135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Raspberry Pi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415320" y="3262391"/>
            <a:ext cx="93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Bus I</a:t>
            </a:r>
            <a:r>
              <a:rPr lang="fr-FR" baseline="-25000" dirty="0" smtClean="0">
                <a:solidFill>
                  <a:schemeClr val="bg1"/>
                </a:solidFill>
              </a:rPr>
              <a:t>2</a:t>
            </a:r>
            <a:r>
              <a:rPr lang="fr-FR" dirty="0" smtClean="0">
                <a:solidFill>
                  <a:schemeClr val="bg1"/>
                </a:solidFill>
              </a:rPr>
              <a:t>C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08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2"/>
          <p:cNvGrpSpPr/>
          <p:nvPr/>
        </p:nvGrpSpPr>
        <p:grpSpPr>
          <a:xfrm>
            <a:off x="402825" y="3087325"/>
            <a:ext cx="3766509" cy="646331"/>
            <a:chOff x="381108" y="2556163"/>
            <a:chExt cx="3766509" cy="646331"/>
          </a:xfrm>
        </p:grpSpPr>
        <p:sp>
          <p:nvSpPr>
            <p:cNvPr id="3" name="ZoneTexte 15">
              <a:hlinkClick r:id="" action="ppaction://noaction"/>
            </p:cNvPr>
            <p:cNvSpPr txBox="1"/>
            <p:nvPr/>
          </p:nvSpPr>
          <p:spPr>
            <a:xfrm>
              <a:off x="896417" y="2556163"/>
              <a:ext cx="325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prstClr val="white"/>
                  </a:solidFill>
                  <a:latin typeface="Avenir LT Std 35 Light" panose="020B0402020203020204" pitchFamily="34" charset="0"/>
                </a:rPr>
                <a:t>Autonomie de </a:t>
              </a:r>
              <a:r>
                <a:rPr lang="fr-FR" dirty="0" smtClean="0">
                  <a:solidFill>
                    <a:prstClr val="white"/>
                  </a:solidFill>
                  <a:latin typeface="Avenir LT Std 35 Light" panose="020B0402020203020204" pitchFamily="34" charset="0"/>
                </a:rPr>
                <a:t>1h30 et rechargeable</a:t>
              </a:r>
              <a:endParaRPr lang="fr-FR" dirty="0">
                <a:solidFill>
                  <a:prstClr val="white"/>
                </a:solidFill>
                <a:latin typeface="Avenir LT Std 35 Light" panose="020B0402020203020204" pitchFamily="34" charset="0"/>
              </a:endParaRPr>
            </a:p>
          </p:txBody>
        </p:sp>
        <p:pic>
          <p:nvPicPr>
            <p:cNvPr id="7" name="Image 21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1108" y="2651957"/>
              <a:ext cx="369332" cy="369332"/>
            </a:xfrm>
            <a:prstGeom prst="rect">
              <a:avLst/>
            </a:prstGeom>
          </p:spPr>
        </p:pic>
      </p:grpSp>
      <p:grpSp>
        <p:nvGrpSpPr>
          <p:cNvPr id="20" name="Groupe 25"/>
          <p:cNvGrpSpPr/>
          <p:nvPr/>
        </p:nvGrpSpPr>
        <p:grpSpPr>
          <a:xfrm>
            <a:off x="402825" y="3972919"/>
            <a:ext cx="4080766" cy="369332"/>
            <a:chOff x="381108" y="3441757"/>
            <a:chExt cx="4080766" cy="369332"/>
          </a:xfrm>
        </p:grpSpPr>
        <p:sp>
          <p:nvSpPr>
            <p:cNvPr id="4" name="ZoneTexte 26">
              <a:hlinkClick r:id="" action="ppaction://noaction"/>
            </p:cNvPr>
            <p:cNvSpPr txBox="1"/>
            <p:nvPr/>
          </p:nvSpPr>
          <p:spPr>
            <a:xfrm>
              <a:off x="888940" y="3441757"/>
              <a:ext cx="3572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prstClr val="white"/>
                  </a:solidFill>
                  <a:latin typeface="Avenir LT Std 35 Light" panose="020B0402020203020204" pitchFamily="34" charset="0"/>
                </a:rPr>
                <a:t>Détection des Alarmes Incendies</a:t>
              </a:r>
            </a:p>
          </p:txBody>
        </p:sp>
        <p:pic>
          <p:nvPicPr>
            <p:cNvPr id="8" name="Image 27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08" y="3441757"/>
              <a:ext cx="369332" cy="369332"/>
            </a:xfrm>
            <a:prstGeom prst="rect">
              <a:avLst/>
            </a:prstGeom>
          </p:spPr>
        </p:pic>
      </p:grpSp>
      <p:grpSp>
        <p:nvGrpSpPr>
          <p:cNvPr id="18" name="Groupe 31"/>
          <p:cNvGrpSpPr/>
          <p:nvPr/>
        </p:nvGrpSpPr>
        <p:grpSpPr>
          <a:xfrm>
            <a:off x="402825" y="2116320"/>
            <a:ext cx="3759033" cy="646331"/>
            <a:chOff x="381108" y="1585158"/>
            <a:chExt cx="3759033" cy="646331"/>
          </a:xfrm>
        </p:grpSpPr>
        <p:sp>
          <p:nvSpPr>
            <p:cNvPr id="2" name="ZoneTexte 32">
              <a:hlinkClick r:id="" action="ppaction://noaction"/>
            </p:cNvPr>
            <p:cNvSpPr txBox="1"/>
            <p:nvPr/>
          </p:nvSpPr>
          <p:spPr>
            <a:xfrm>
              <a:off x="888941" y="1585158"/>
              <a:ext cx="325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prstClr val="white"/>
                  </a:solidFill>
                  <a:latin typeface="Avenir LT Std 35 Light" panose="020B0402020203020204" pitchFamily="34" charset="0"/>
                </a:rPr>
                <a:t>Retransmission de la vidéo à </a:t>
              </a:r>
              <a:r>
                <a:rPr lang="fr-FR" dirty="0" smtClean="0">
                  <a:solidFill>
                    <a:prstClr val="white"/>
                  </a:solidFill>
                  <a:latin typeface="Avenir LT Std 35 Light" panose="020B0402020203020204" pitchFamily="34" charset="0"/>
                </a:rPr>
                <a:t>l’utilisateur, en temps réel</a:t>
              </a:r>
              <a:endParaRPr lang="fr-FR" dirty="0">
                <a:solidFill>
                  <a:prstClr val="white"/>
                </a:solidFill>
                <a:latin typeface="Avenir LT Std 35 Light" panose="020B0402020203020204" pitchFamily="34" charset="0"/>
              </a:endParaRPr>
            </a:p>
          </p:txBody>
        </p:sp>
        <p:pic>
          <p:nvPicPr>
            <p:cNvPr id="10" name="Image 33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08" y="1723658"/>
              <a:ext cx="369332" cy="369332"/>
            </a:xfrm>
            <a:prstGeom prst="rect">
              <a:avLst/>
            </a:prstGeom>
          </p:spPr>
        </p:pic>
      </p:grpSp>
      <p:sp>
        <p:nvSpPr>
          <p:cNvPr id="6" name="ZoneTexte 5">
            <a:hlinkClick r:id="" action="ppaction://noaction"/>
          </p:cNvPr>
          <p:cNvSpPr txBox="1"/>
          <p:nvPr/>
        </p:nvSpPr>
        <p:spPr>
          <a:xfrm>
            <a:off x="873678" y="5764483"/>
            <a:ext cx="3572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white"/>
                </a:solidFill>
                <a:latin typeface="Avenir LT Std 35 Light" panose="020B0402020203020204" pitchFamily="34" charset="0"/>
              </a:rPr>
              <a:t>Design de la coque innovant et fonctionnel</a:t>
            </a:r>
            <a:endParaRPr lang="fr-FR" dirty="0">
              <a:solidFill>
                <a:prstClr val="white"/>
              </a:solidFill>
              <a:latin typeface="Avenir LT Std 35 Light" panose="020B0402020203020204" pitchFamily="34" charset="0"/>
            </a:endParaRPr>
          </a:p>
        </p:txBody>
      </p:sp>
      <p:pic>
        <p:nvPicPr>
          <p:cNvPr id="9" name="Image 8">
            <a:hlinkClick r:id="" action="ppaction://noaction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46" y="5764483"/>
            <a:ext cx="369332" cy="369332"/>
          </a:xfrm>
          <a:prstGeom prst="rect">
            <a:avLst/>
          </a:prstGeom>
        </p:spPr>
      </p:pic>
      <p:grpSp>
        <p:nvGrpSpPr>
          <p:cNvPr id="21" name="Groupe 37"/>
          <p:cNvGrpSpPr/>
          <p:nvPr/>
        </p:nvGrpSpPr>
        <p:grpSpPr>
          <a:xfrm>
            <a:off x="402825" y="4762719"/>
            <a:ext cx="4080766" cy="923330"/>
            <a:chOff x="381108" y="4231557"/>
            <a:chExt cx="4080766" cy="923330"/>
          </a:xfrm>
        </p:grpSpPr>
        <p:sp>
          <p:nvSpPr>
            <p:cNvPr id="5" name="ZoneTexte 38">
              <a:hlinkClick r:id="" action="ppaction://noaction"/>
            </p:cNvPr>
            <p:cNvSpPr txBox="1"/>
            <p:nvPr/>
          </p:nvSpPr>
          <p:spPr>
            <a:xfrm>
              <a:off x="888940" y="4231557"/>
              <a:ext cx="35729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prstClr val="white"/>
                  </a:solidFill>
                  <a:latin typeface="Avenir LT Std 35 Light" panose="020B0402020203020204" pitchFamily="34" charset="0"/>
                </a:rPr>
                <a:t>Haute Maniabilité avec la possibilité de faire un demi-tour sur place</a:t>
              </a:r>
            </a:p>
          </p:txBody>
        </p:sp>
        <p:pic>
          <p:nvPicPr>
            <p:cNvPr id="11" name="Image 39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08" y="4508556"/>
              <a:ext cx="369332" cy="369332"/>
            </a:xfrm>
            <a:prstGeom prst="rect">
              <a:avLst/>
            </a:prstGeom>
          </p:spPr>
        </p:pic>
      </p:grpSp>
      <p:grpSp>
        <p:nvGrpSpPr>
          <p:cNvPr id="17" name="Groupe 43"/>
          <p:cNvGrpSpPr/>
          <p:nvPr/>
        </p:nvGrpSpPr>
        <p:grpSpPr>
          <a:xfrm>
            <a:off x="256848" y="1282928"/>
            <a:ext cx="4226743" cy="661286"/>
            <a:chOff x="235131" y="649381"/>
            <a:chExt cx="4226743" cy="661286"/>
          </a:xfrm>
        </p:grpSpPr>
        <p:sp>
          <p:nvSpPr>
            <p:cNvPr id="14" name="ZoneTexte 44">
              <a:hlinkClick r:id="" action="ppaction://noaction"/>
            </p:cNvPr>
            <p:cNvSpPr txBox="1"/>
            <p:nvPr/>
          </p:nvSpPr>
          <p:spPr>
            <a:xfrm>
              <a:off x="888940" y="656859"/>
              <a:ext cx="3572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prstClr val="white"/>
                  </a:solidFill>
                  <a:latin typeface="Avenir LT Std 35 Light" panose="020B0402020203020204" pitchFamily="34" charset="0"/>
                </a:rPr>
                <a:t>Pilotage </a:t>
              </a:r>
              <a:r>
                <a:rPr lang="fr-FR" dirty="0">
                  <a:solidFill>
                    <a:prstClr val="white"/>
                  </a:solidFill>
                  <a:latin typeface="Avenir LT Std 35 Light" panose="020B0402020203020204" pitchFamily="34" charset="0"/>
                </a:rPr>
                <a:t>du Robot avec tout terminaux connectés</a:t>
              </a:r>
            </a:p>
          </p:txBody>
        </p:sp>
        <p:pic>
          <p:nvPicPr>
            <p:cNvPr id="15" name="Image 45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31" y="649381"/>
              <a:ext cx="661286" cy="661286"/>
            </a:xfrm>
            <a:prstGeom prst="rect">
              <a:avLst/>
            </a:prstGeom>
          </p:spPr>
        </p:pic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83" y="414629"/>
            <a:ext cx="9502922" cy="534539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19891" y="427787"/>
            <a:ext cx="496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bg1"/>
                </a:solidFill>
              </a:rPr>
              <a:t>Axes directeurs du projet</a:t>
            </a:r>
            <a:endParaRPr lang="fr-F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1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37623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Bus I</a:t>
            </a:r>
            <a:r>
              <a:rPr lang="fr-FR" baseline="-25000" dirty="0" smtClean="0">
                <a:solidFill>
                  <a:schemeClr val="bg1"/>
                </a:solidFill>
              </a:rPr>
              <a:t>2</a:t>
            </a:r>
            <a:r>
              <a:rPr lang="fr-FR" dirty="0" smtClean="0">
                <a:solidFill>
                  <a:schemeClr val="bg1"/>
                </a:solidFill>
              </a:rPr>
              <a:t>C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372" y="378977"/>
            <a:ext cx="1077697" cy="118223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1" y="1317502"/>
            <a:ext cx="5876074" cy="256257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787746" y="3155705"/>
            <a:ext cx="520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1 - Schéma </a:t>
            </a:r>
            <a:r>
              <a:rPr lang="fr-FR" dirty="0" smtClean="0">
                <a:solidFill>
                  <a:schemeClr val="bg1"/>
                </a:solidFill>
              </a:rPr>
              <a:t>de </a:t>
            </a:r>
            <a:r>
              <a:rPr lang="fr-FR" dirty="0">
                <a:solidFill>
                  <a:schemeClr val="bg1"/>
                </a:solidFill>
              </a:rPr>
              <a:t>Fonctionnement d’un bus I2C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6787747" y="2417041"/>
            <a:ext cx="4005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SCL : Signal Clock</a:t>
            </a:r>
          </a:p>
          <a:p>
            <a:r>
              <a:rPr lang="fr-FR" sz="1400" dirty="0" smtClean="0">
                <a:solidFill>
                  <a:schemeClr val="bg1"/>
                </a:solidFill>
              </a:rPr>
              <a:t>SDA : Signal Data</a:t>
            </a:r>
          </a:p>
          <a:p>
            <a:r>
              <a:rPr lang="fr-FR" sz="1400" dirty="0" smtClean="0">
                <a:solidFill>
                  <a:schemeClr val="bg1"/>
                </a:solidFill>
              </a:rPr>
              <a:t>Rp : Résistance de Pull-Up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64" y="4019723"/>
            <a:ext cx="10058400" cy="224637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747729" y="6293343"/>
            <a:ext cx="503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2 - Format </a:t>
            </a:r>
            <a:r>
              <a:rPr lang="fr-FR" dirty="0" smtClean="0">
                <a:solidFill>
                  <a:schemeClr val="bg1"/>
                </a:solidFill>
              </a:rPr>
              <a:t>d’une </a:t>
            </a:r>
            <a:r>
              <a:rPr lang="fr-FR" dirty="0">
                <a:solidFill>
                  <a:schemeClr val="bg1"/>
                </a:solidFill>
              </a:rPr>
              <a:t>Trame de Transmission I2C</a:t>
            </a:r>
          </a:p>
        </p:txBody>
      </p:sp>
    </p:spTree>
    <p:extLst>
      <p:ext uri="{BB962C8B-B14F-4D97-AF65-F5344CB8AC3E}">
        <p14:creationId xmlns:p14="http://schemas.microsoft.com/office/powerpoint/2010/main" val="29940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2015" y="262255"/>
            <a:ext cx="10515600" cy="812165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</a:rPr>
              <a:t>Simulation </a:t>
            </a:r>
            <a:r>
              <a:rPr lang="fr-FR" dirty="0">
                <a:solidFill>
                  <a:schemeClr val="bg1"/>
                </a:solidFill>
              </a:rPr>
              <a:t>et</a:t>
            </a:r>
            <a:r>
              <a:rPr lang="fr-FR">
                <a:solidFill>
                  <a:schemeClr val="bg1"/>
                </a:solidFill>
              </a:rPr>
              <a:t> Test du </a:t>
            </a:r>
            <a:r>
              <a:rPr lang="fr-FR" dirty="0">
                <a:solidFill>
                  <a:schemeClr val="bg1"/>
                </a:solidFill>
              </a:rPr>
              <a:t>Circuit</a:t>
            </a:r>
          </a:p>
        </p:txBody>
      </p:sp>
      <p:pic>
        <p:nvPicPr>
          <p:cNvPr id="4" name="B2C733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97" end="48.757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7777" y="1171201"/>
            <a:ext cx="7690336" cy="531896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92015" y="2756535"/>
            <a:ext cx="331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Tension aux bornes d’un moteur :</a:t>
            </a:r>
          </a:p>
          <a:p>
            <a:r>
              <a:rPr lang="fr-FR" dirty="0">
                <a:solidFill>
                  <a:schemeClr val="bg1"/>
                </a:solidFill>
              </a:rPr>
              <a:t>Calculé : 6,50V</a:t>
            </a:r>
          </a:p>
          <a:p>
            <a:r>
              <a:rPr lang="fr-FR" dirty="0">
                <a:solidFill>
                  <a:schemeClr val="bg1"/>
                </a:solidFill>
              </a:rPr>
              <a:t>Simulé : 6,02V</a:t>
            </a:r>
          </a:p>
          <a:p>
            <a:r>
              <a:rPr lang="fr-FR" dirty="0">
                <a:solidFill>
                  <a:schemeClr val="bg1"/>
                </a:solidFill>
              </a:rPr>
              <a:t>Mesuré </a:t>
            </a:r>
            <a:r>
              <a:rPr lang="fr-FR">
                <a:solidFill>
                  <a:schemeClr val="bg1"/>
                </a:solidFill>
              </a:rPr>
              <a:t>: </a:t>
            </a:r>
            <a:r>
              <a:rPr lang="fr-FR" dirty="0">
                <a:solidFill>
                  <a:schemeClr val="bg1"/>
                </a:solidFill>
              </a:rPr>
              <a:t>5,70V</a:t>
            </a:r>
          </a:p>
        </p:txBody>
      </p:sp>
    </p:spTree>
    <p:extLst>
      <p:ext uri="{BB962C8B-B14F-4D97-AF65-F5344CB8AC3E}">
        <p14:creationId xmlns:p14="http://schemas.microsoft.com/office/powerpoint/2010/main" val="39934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9288" y="-122555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Réalisation de la Carte Électronique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" y="652444"/>
            <a:ext cx="8827008" cy="62055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31" y="878370"/>
            <a:ext cx="7007050" cy="575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6740" y="354331"/>
            <a:ext cx="10515600" cy="738542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Détection Incendie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5075" r="7079" b="5814"/>
          <a:stretch/>
        </p:blipFill>
        <p:spPr>
          <a:xfrm>
            <a:off x="5286692" y="1519992"/>
            <a:ext cx="6648028" cy="3608173"/>
          </a:xfrm>
          <a:prstGeom prst="rect">
            <a:avLst/>
          </a:prstGeom>
        </p:spPr>
      </p:pic>
      <p:sp>
        <p:nvSpPr>
          <p:cNvPr id="5" name="ZoneTexte 9"/>
          <p:cNvSpPr txBox="1"/>
          <p:nvPr/>
        </p:nvSpPr>
        <p:spPr>
          <a:xfrm>
            <a:off x="6388859" y="5290725"/>
            <a:ext cx="444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3-Analyse Spectrale d’un Son à 15kHz</a:t>
            </a:r>
            <a:endParaRPr lang="fr-F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86739" y="4315667"/>
                <a:ext cx="4023360" cy="1210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fr-F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800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).</m:t>
                          </m:r>
                          <m:sSup>
                            <m:sSupPr>
                              <m:ctrlPr>
                                <a:rPr lang="fr-FR" sz="28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sz="28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8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sz="28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fr-FR" sz="2800" i="1" smtClean="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f>
                                <m:fPr>
                                  <m:ctrlPr>
                                    <a:rPr lang="fr-FR" sz="2800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fr-FR" sz="2800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fr-FR" sz="2800" dirty="0">
                  <a:solidFill>
                    <a:prstClr val="white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39" y="4315667"/>
                <a:ext cx="4023360" cy="12107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9"/>
          <p:cNvSpPr txBox="1"/>
          <p:nvPr/>
        </p:nvSpPr>
        <p:spPr>
          <a:xfrm>
            <a:off x="586740" y="5660057"/>
            <a:ext cx="402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white"/>
                </a:solidFill>
              </a:rPr>
              <a:t>2-Équation de la Transformée de Fourier Discrète</a:t>
            </a:r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0776" y="1800940"/>
            <a:ext cx="2545080" cy="1050350"/>
          </a:xfrm>
          <a:prstGeom prst="rect">
            <a:avLst/>
          </a:prstGeom>
        </p:spPr>
      </p:pic>
      <p:sp>
        <p:nvSpPr>
          <p:cNvPr id="9" name="ZoneTexte 9"/>
          <p:cNvSpPr txBox="1"/>
          <p:nvPr/>
        </p:nvSpPr>
        <p:spPr>
          <a:xfrm>
            <a:off x="586740" y="3055506"/>
            <a:ext cx="349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white"/>
                </a:solidFill>
              </a:rPr>
              <a:t>1-Détecteur de Fumée obligatoire</a:t>
            </a:r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2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Test Détection Incendie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video-143222700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1440" y="1690688"/>
            <a:ext cx="2727960" cy="48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8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9362" y="271267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Conclusion 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7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5687" y="2664187"/>
            <a:ext cx="9176656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IV- Programmation / Flux Vidéo / Support </a:t>
            </a:r>
            <a:r>
              <a:rPr lang="fr-FR" dirty="0" smtClean="0">
                <a:solidFill>
                  <a:schemeClr val="bg1"/>
                </a:solidFill>
              </a:rPr>
              <a:t>Caméra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>
                <a:solidFill>
                  <a:schemeClr val="bg1"/>
                </a:solidFill>
              </a:rPr>
              <a:t>	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ZoneTexte 3"/>
          <p:cNvSpPr txBox="1"/>
          <p:nvPr/>
        </p:nvSpPr>
        <p:spPr>
          <a:xfrm>
            <a:off x="346167" y="5154804"/>
            <a:ext cx="371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Florian Ouvrard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3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>
                <a:solidFill>
                  <a:schemeClr val="bg1"/>
                </a:solidFill>
              </a:rPr>
              <a:t>Sommaire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3" name="ZoneTexte 1"/>
          <p:cNvSpPr txBox="1"/>
          <p:nvPr/>
        </p:nvSpPr>
        <p:spPr>
          <a:xfrm>
            <a:off x="1493520" y="1905000"/>
            <a:ext cx="638556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Fonctionnement communications :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Fonctionnement global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Moyens de contrôle</a:t>
            </a:r>
          </a:p>
          <a:p>
            <a:pPr lvl="1"/>
            <a:r>
              <a:rPr lang="fr-FR" sz="2400" smtClean="0">
                <a:solidFill>
                  <a:schemeClr val="bg1"/>
                </a:solidFill>
              </a:rPr>
              <a:t>Système python/node.js </a:t>
            </a:r>
            <a:endParaRPr lang="fr-FR" sz="2400" dirty="0" smtClean="0">
              <a:solidFill>
                <a:schemeClr val="bg1"/>
              </a:solidFill>
            </a:endParaRPr>
          </a:p>
          <a:p>
            <a:pPr lvl="1"/>
            <a:endParaRPr lang="fr-FR" sz="2400" dirty="0">
              <a:solidFill>
                <a:schemeClr val="bg1"/>
              </a:solidFill>
            </a:endParaRPr>
          </a:p>
          <a:p>
            <a:r>
              <a:rPr lang="fr-FR" sz="2800" dirty="0" smtClean="0">
                <a:solidFill>
                  <a:schemeClr val="bg1"/>
                </a:solidFill>
              </a:rPr>
              <a:t>Support caméra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800" dirty="0" smtClean="0">
                <a:solidFill>
                  <a:schemeClr val="bg1"/>
                </a:solidFill>
              </a:rPr>
              <a:t>Flux vidéo</a:t>
            </a:r>
            <a:endParaRPr lang="fr-F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97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Fonctionnement en réseau local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Ellipse 5"/>
          <p:cNvSpPr/>
          <p:nvPr/>
        </p:nvSpPr>
        <p:spPr>
          <a:xfrm>
            <a:off x="1608881" y="1629801"/>
            <a:ext cx="6690167" cy="4757195"/>
          </a:xfrm>
          <a:prstGeom prst="ellipse">
            <a:avLst/>
          </a:prstGeom>
          <a:solidFill>
            <a:srgbClr val="00CC5C">
              <a:alpha val="81961"/>
            </a:srgbClr>
          </a:solidFill>
          <a:ln>
            <a:solidFill>
              <a:srgbClr val="00B05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7"/>
          <p:cNvSpPr/>
          <p:nvPr/>
        </p:nvSpPr>
        <p:spPr>
          <a:xfrm>
            <a:off x="5949387" y="2013888"/>
            <a:ext cx="5306217" cy="2751431"/>
          </a:xfrm>
          <a:prstGeom prst="ellipse">
            <a:avLst/>
          </a:prstGeom>
          <a:solidFill>
            <a:srgbClr val="00B0F0">
              <a:alpha val="82000"/>
            </a:srgbClr>
          </a:solidFill>
          <a:ln>
            <a:solidFill>
              <a:srgbClr val="0070C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9"/>
          <p:cNvCxnSpPr/>
          <p:nvPr/>
        </p:nvCxnSpPr>
        <p:spPr>
          <a:xfrm>
            <a:off x="3622040" y="4008399"/>
            <a:ext cx="736600" cy="75692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11"/>
          <p:cNvCxnSpPr/>
          <p:nvPr/>
        </p:nvCxnSpPr>
        <p:spPr>
          <a:xfrm flipH="1">
            <a:off x="5590032" y="3990619"/>
            <a:ext cx="741680" cy="7924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12"/>
          <p:cNvCxnSpPr/>
          <p:nvPr/>
        </p:nvCxnSpPr>
        <p:spPr>
          <a:xfrm>
            <a:off x="7613904" y="3340887"/>
            <a:ext cx="10119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3"/>
          <p:cNvSpPr txBox="1"/>
          <p:nvPr/>
        </p:nvSpPr>
        <p:spPr>
          <a:xfrm>
            <a:off x="7118379" y="2159911"/>
            <a:ext cx="304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Hardware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14"/>
          <p:cNvSpPr txBox="1"/>
          <p:nvPr/>
        </p:nvSpPr>
        <p:spPr>
          <a:xfrm>
            <a:off x="3153113" y="2035741"/>
            <a:ext cx="30491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Transmission Wifi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11" name="Groupe 1"/>
          <p:cNvGrpSpPr/>
          <p:nvPr/>
        </p:nvGrpSpPr>
        <p:grpSpPr>
          <a:xfrm>
            <a:off x="4357801" y="4773762"/>
            <a:ext cx="1354666" cy="1354666"/>
            <a:chOff x="2318268" y="2973155"/>
            <a:chExt cx="1354666" cy="1354666"/>
          </a:xfrm>
          <a:solidFill>
            <a:srgbClr val="C00000"/>
          </a:solidFill>
        </p:grpSpPr>
        <p:sp>
          <p:nvSpPr>
            <p:cNvPr id="21" name="Rectangle à coins arrondis 22"/>
            <p:cNvSpPr/>
            <p:nvPr/>
          </p:nvSpPr>
          <p:spPr>
            <a:xfrm>
              <a:off x="2318268" y="2973155"/>
              <a:ext cx="1354666" cy="135466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3"/>
            <p:cNvSpPr/>
            <p:nvPr/>
          </p:nvSpPr>
          <p:spPr>
            <a:xfrm>
              <a:off x="2384397" y="3039284"/>
              <a:ext cx="1222408" cy="12224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700" dirty="0" smtClean="0"/>
                <a:t>Réseau</a:t>
              </a:r>
              <a:r>
                <a:rPr lang="fr-FR" sz="1700" kern="1200" dirty="0" smtClean="0"/>
                <a:t> Wifi</a:t>
              </a:r>
              <a:endParaRPr lang="fr-FR" sz="1700" kern="1200" dirty="0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2289381" y="2653300"/>
            <a:ext cx="1426099" cy="1389385"/>
            <a:chOff x="249848" y="852693"/>
            <a:chExt cx="1426099" cy="1389385"/>
          </a:xfrm>
          <a:solidFill>
            <a:srgbClr val="C00000"/>
          </a:solidFill>
        </p:grpSpPr>
        <p:sp>
          <p:nvSpPr>
            <p:cNvPr id="19" name="Rectangle à coins arrondis 18"/>
            <p:cNvSpPr/>
            <p:nvPr/>
          </p:nvSpPr>
          <p:spPr>
            <a:xfrm>
              <a:off x="249848" y="852693"/>
              <a:ext cx="1426099" cy="138938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317672" y="920517"/>
              <a:ext cx="1290451" cy="125373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smtClean="0"/>
                <a:t>Plateforme </a:t>
              </a:r>
              <a:r>
                <a:rPr lang="fr-FR" sz="1600" kern="1200" dirty="0" smtClean="0"/>
                <a:t>de contrôle</a:t>
              </a:r>
              <a:endParaRPr lang="fr-FR" sz="1600" kern="1200" dirty="0"/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6295019" y="2728312"/>
            <a:ext cx="1374217" cy="1299749"/>
            <a:chOff x="4255486" y="927705"/>
            <a:chExt cx="1374217" cy="1299749"/>
          </a:xfrm>
          <a:solidFill>
            <a:srgbClr val="C00000"/>
          </a:solidFill>
        </p:grpSpPr>
        <p:sp>
          <p:nvSpPr>
            <p:cNvPr id="17" name="Rectangle à coins arrondis 16"/>
            <p:cNvSpPr/>
            <p:nvPr/>
          </p:nvSpPr>
          <p:spPr>
            <a:xfrm>
              <a:off x="4255486" y="927705"/>
              <a:ext cx="1374217" cy="129974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318935" y="991154"/>
              <a:ext cx="1247319" cy="117285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dirty="0" smtClean="0"/>
                <a:t>Serveur web Raspberry pi</a:t>
              </a:r>
              <a:endParaRPr lang="fr-FR" sz="1600" kern="12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8646719" y="2690751"/>
            <a:ext cx="1520813" cy="1346662"/>
            <a:chOff x="6607186" y="890144"/>
            <a:chExt cx="1520813" cy="1346662"/>
          </a:xfrm>
          <a:solidFill>
            <a:srgbClr val="C00000"/>
          </a:solidFill>
        </p:grpSpPr>
        <p:sp>
          <p:nvSpPr>
            <p:cNvPr id="15" name="Rectangle à coins arrondis 14"/>
            <p:cNvSpPr/>
            <p:nvPr/>
          </p:nvSpPr>
          <p:spPr>
            <a:xfrm>
              <a:off x="6607186" y="890144"/>
              <a:ext cx="1520813" cy="134666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6672925" y="955883"/>
              <a:ext cx="1389335" cy="12151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kern="1200" dirty="0" smtClean="0"/>
                <a:t>Déplacements du robot</a:t>
              </a:r>
              <a:endParaRPr lang="fr-FR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57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" t="18068" r="5117" b="20394"/>
          <a:stretch/>
        </p:blipFill>
        <p:spPr>
          <a:xfrm>
            <a:off x="736599" y="2301463"/>
            <a:ext cx="10854268" cy="2949342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Application de Contrôle</a:t>
            </a:r>
          </a:p>
        </p:txBody>
      </p:sp>
      <p:pic>
        <p:nvPicPr>
          <p:cNvPr id="2" name="Imag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r="8529"/>
          <a:stretch/>
        </p:blipFill>
        <p:spPr>
          <a:xfrm>
            <a:off x="1798320" y="2633398"/>
            <a:ext cx="3421380" cy="225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838200" y="352246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Sommaire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38200" y="1814969"/>
            <a:ext cx="10097037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I- Conception et Réalisation Mécanique / Design</a:t>
            </a:r>
          </a:p>
          <a:p>
            <a:r>
              <a:rPr lang="fr-FR" sz="2800" i="1" smtClean="0">
                <a:solidFill>
                  <a:schemeClr val="bg1"/>
                </a:solidFill>
              </a:rPr>
              <a:t>Paul </a:t>
            </a:r>
            <a:r>
              <a:rPr lang="fr-FR" sz="2800" i="1" dirty="0" smtClean="0">
                <a:solidFill>
                  <a:schemeClr val="bg1"/>
                </a:solidFill>
              </a:rPr>
              <a:t>POUPLARD</a:t>
            </a:r>
          </a:p>
          <a:p>
            <a:endParaRPr lang="fr-FR" sz="1100" i="1" dirty="0" smtClean="0">
              <a:solidFill>
                <a:schemeClr val="bg1"/>
              </a:solidFill>
            </a:endParaRPr>
          </a:p>
          <a:p>
            <a:r>
              <a:rPr lang="fr-FR" sz="2800" dirty="0" smtClean="0">
                <a:solidFill>
                  <a:schemeClr val="bg1"/>
                </a:solidFill>
              </a:rPr>
              <a:t>II- Motorisation / Autonomie Energétique / Microphone</a:t>
            </a:r>
          </a:p>
          <a:p>
            <a:r>
              <a:rPr lang="fr-FR" sz="2800" i="1" smtClean="0">
                <a:solidFill>
                  <a:schemeClr val="bg1"/>
                </a:solidFill>
              </a:rPr>
              <a:t>Johan </a:t>
            </a:r>
            <a:r>
              <a:rPr lang="fr-FR" sz="2800" i="1" dirty="0" smtClean="0">
                <a:solidFill>
                  <a:schemeClr val="bg1"/>
                </a:solidFill>
              </a:rPr>
              <a:t>LEVON</a:t>
            </a:r>
          </a:p>
          <a:p>
            <a:endParaRPr lang="fr-FR" sz="1100" i="1" dirty="0" smtClean="0">
              <a:solidFill>
                <a:schemeClr val="bg1"/>
              </a:solidFill>
            </a:endParaRPr>
          </a:p>
          <a:p>
            <a:r>
              <a:rPr lang="fr-FR" sz="2800" dirty="0" smtClean="0">
                <a:solidFill>
                  <a:schemeClr val="bg1"/>
                </a:solidFill>
              </a:rPr>
              <a:t>III- Conception Électronique / Détection Incendie</a:t>
            </a:r>
          </a:p>
          <a:p>
            <a:r>
              <a:rPr lang="fr-FR" sz="2800" i="1" smtClean="0">
                <a:solidFill>
                  <a:schemeClr val="bg1"/>
                </a:solidFill>
              </a:rPr>
              <a:t>Arthur </a:t>
            </a:r>
            <a:r>
              <a:rPr lang="fr-FR" sz="2800" i="1" dirty="0" smtClean="0">
                <a:solidFill>
                  <a:schemeClr val="bg1"/>
                </a:solidFill>
              </a:rPr>
              <a:t>RÖNISCH</a:t>
            </a:r>
          </a:p>
          <a:p>
            <a:endParaRPr lang="fr-FR" sz="1100" i="1" dirty="0" smtClean="0">
              <a:solidFill>
                <a:schemeClr val="bg1"/>
              </a:solidFill>
            </a:endParaRPr>
          </a:p>
          <a:p>
            <a:r>
              <a:rPr lang="fr-FR" sz="2800" dirty="0" smtClean="0">
                <a:solidFill>
                  <a:schemeClr val="bg1"/>
                </a:solidFill>
              </a:rPr>
              <a:t>IV- Programmation / Flux Vidéo / Support Caméra</a:t>
            </a:r>
          </a:p>
          <a:p>
            <a:r>
              <a:rPr lang="fr-FR" sz="2800" i="1" smtClean="0">
                <a:solidFill>
                  <a:schemeClr val="bg1"/>
                </a:solidFill>
              </a:rPr>
              <a:t>Florian </a:t>
            </a:r>
            <a:r>
              <a:rPr lang="fr-FR" sz="2800" i="1" dirty="0" smtClean="0">
                <a:solidFill>
                  <a:schemeClr val="bg1"/>
                </a:solidFill>
              </a:rPr>
              <a:t>OUVRARD</a:t>
            </a:r>
          </a:p>
        </p:txBody>
      </p:sp>
    </p:spTree>
    <p:extLst>
      <p:ext uri="{BB962C8B-B14F-4D97-AF65-F5344CB8AC3E}">
        <p14:creationId xmlns:p14="http://schemas.microsoft.com/office/powerpoint/2010/main" val="42080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Site web de contrôle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1228407" y="1662369"/>
            <a:ext cx="8946541" cy="431089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>
                <a:solidFill>
                  <a:schemeClr val="bg2"/>
                </a:solidFill>
              </a:rPr>
              <a:t>- Ecrit </a:t>
            </a:r>
            <a:r>
              <a:rPr lang="fr-FR" dirty="0">
                <a:solidFill>
                  <a:schemeClr val="bg2"/>
                </a:solidFill>
              </a:rPr>
              <a:t>en HTML et </a:t>
            </a:r>
            <a:r>
              <a:rPr lang="fr-FR" dirty="0" smtClean="0">
                <a:solidFill>
                  <a:schemeClr val="bg2"/>
                </a:solidFill>
              </a:rPr>
              <a:t>JavaScript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7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r="9537"/>
          <a:stretch/>
        </p:blipFill>
        <p:spPr>
          <a:xfrm>
            <a:off x="2542895" y="2290481"/>
            <a:ext cx="6451788" cy="3924270"/>
          </a:xfrm>
          <a:prstGeom prst="rect">
            <a:avLst/>
          </a:prstGeom>
        </p:spPr>
      </p:pic>
      <p:sp>
        <p:nvSpPr>
          <p:cNvPr id="8" name="Flèche en arc 12"/>
          <p:cNvSpPr/>
          <p:nvPr/>
        </p:nvSpPr>
        <p:spPr>
          <a:xfrm flipH="1" flipV="1">
            <a:off x="8448329" y="5206249"/>
            <a:ext cx="1291905" cy="1007849"/>
          </a:xfrm>
          <a:prstGeom prst="circularArrow">
            <a:avLst>
              <a:gd name="adj1" fmla="val 4788"/>
              <a:gd name="adj2" fmla="val 1024257"/>
              <a:gd name="adj3" fmla="val 20519786"/>
              <a:gd name="adj4" fmla="val 13206060"/>
              <a:gd name="adj5" fmla="val 13360"/>
            </a:avLst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Flèche en arc 13"/>
          <p:cNvSpPr/>
          <p:nvPr/>
        </p:nvSpPr>
        <p:spPr>
          <a:xfrm rot="19725719">
            <a:off x="1167955" y="3353075"/>
            <a:ext cx="2432664" cy="2153931"/>
          </a:xfrm>
          <a:prstGeom prst="circularArrow">
            <a:avLst>
              <a:gd name="adj1" fmla="val 2389"/>
              <a:gd name="adj2" fmla="val 617007"/>
              <a:gd name="adj3" fmla="val 20564830"/>
              <a:gd name="adj4" fmla="val 15793458"/>
              <a:gd name="adj5" fmla="val 5786"/>
            </a:avLst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14"/>
          <p:cNvSpPr txBox="1"/>
          <p:nvPr/>
        </p:nvSpPr>
        <p:spPr>
          <a:xfrm>
            <a:off x="545031" y="3792093"/>
            <a:ext cx="200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/>
                </a:solidFill>
              </a:rPr>
              <a:t>Retour vidéo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1" name="ZoneTexte 15"/>
          <p:cNvSpPr txBox="1"/>
          <p:nvPr/>
        </p:nvSpPr>
        <p:spPr>
          <a:xfrm>
            <a:off x="9121751" y="5496564"/>
            <a:ext cx="1870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/>
                </a:solidFill>
              </a:rPr>
              <a:t>Joystick de contrôle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2" name="Flèche gauche 16"/>
          <p:cNvSpPr/>
          <p:nvPr/>
        </p:nvSpPr>
        <p:spPr>
          <a:xfrm>
            <a:off x="8551668" y="3795324"/>
            <a:ext cx="956345" cy="181435"/>
          </a:xfrm>
          <a:prstGeom prst="leftArrow">
            <a:avLst>
              <a:gd name="adj1" fmla="val 13704"/>
              <a:gd name="adj2" fmla="val 77222"/>
            </a:avLst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7"/>
          <p:cNvSpPr txBox="1"/>
          <p:nvPr/>
        </p:nvSpPr>
        <p:spPr>
          <a:xfrm>
            <a:off x="9405485" y="3562877"/>
            <a:ext cx="200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/>
                </a:solidFill>
              </a:rPr>
              <a:t>Liste d’instructions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6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Premier programme - Python</a:t>
            </a:r>
          </a:p>
        </p:txBody>
      </p:sp>
      <p:pic>
        <p:nvPicPr>
          <p:cNvPr id="25" name="Picture 2" descr="http://static.commentcamarche.net/www.commentcamarche.net/faq/images/10123-langage-python-logo-s-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4" b="89404" l="3400" r="96800">
                        <a14:foregroundMark x1="16200" y1="42384" x2="16200" y2="42384"/>
                        <a14:foregroundMark x1="32400" y1="53642" x2="32400" y2="53642"/>
                        <a14:foregroundMark x1="43200" y1="50993" x2="43200" y2="50993"/>
                        <a14:foregroundMark x1="55600" y1="35099" x2="55600" y2="35099"/>
                        <a14:foregroundMark x1="61600" y1="37086" x2="61600" y2="37086"/>
                        <a14:foregroundMark x1="73000" y1="37086" x2="73000" y2="37086"/>
                        <a14:foregroundMark x1="84800" y1="35099" x2="84800" y2="35099"/>
                        <a14:backgroundMark x1="12000" y1="32450" x2="12000" y2="32450"/>
                        <a14:backgroundMark x1="13800" y1="32450" x2="13800" y2="32450"/>
                        <a14:backgroundMark x1="19200" y1="47682" x2="19200" y2="47682"/>
                        <a14:backgroundMark x1="15200" y1="50331" x2="15200" y2="50331"/>
                        <a14:backgroundMark x1="9400" y1="56291" x2="9400" y2="56291"/>
                        <a14:backgroundMark x1="17400" y1="50993" x2="17400" y2="50993"/>
                        <a14:backgroundMark x1="18000" y1="69536" x2="18000" y2="69536"/>
                        <a14:backgroundMark x1="17600" y1="77483" x2="17600" y2="77483"/>
                        <a14:backgroundMark x1="11800" y1="25166" x2="11800" y2="25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5902424"/>
            <a:ext cx="2234921" cy="67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Espace réservé du contenu 5"/>
          <p:cNvGraphicFramePr>
            <a:graphicFrameLocks/>
          </p:cNvGraphicFramePr>
          <p:nvPr>
            <p:extLst/>
          </p:nvPr>
        </p:nvGraphicFramePr>
        <p:xfrm>
          <a:off x="4208759" y="1699106"/>
          <a:ext cx="6700321" cy="4297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0" name="Diagramme 7"/>
          <p:cNvGraphicFramePr/>
          <p:nvPr>
            <p:extLst/>
          </p:nvPr>
        </p:nvGraphicFramePr>
        <p:xfrm>
          <a:off x="592015" y="1428829"/>
          <a:ext cx="3146243" cy="459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55683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52268">
            <a:off x="3974964" y="1671575"/>
            <a:ext cx="6725749" cy="5044312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Test communication avec DEL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979720" y="2248117"/>
            <a:ext cx="45031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2800" dirty="0" smtClean="0">
                <a:solidFill>
                  <a:schemeClr val="bg2"/>
                </a:solidFill>
              </a:rPr>
              <a:t>Tests communication entre l’utilisateur et la Raspberry</a:t>
            </a:r>
          </a:p>
          <a:p>
            <a:pPr marL="285750" indent="-285750" algn="just">
              <a:buFontTx/>
              <a:buChar char="-"/>
            </a:pPr>
            <a:endParaRPr lang="fr-FR" sz="2800" dirty="0" smtClean="0">
              <a:solidFill>
                <a:schemeClr val="bg2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fr-FR" sz="2800" dirty="0" smtClean="0">
                <a:solidFill>
                  <a:schemeClr val="bg2"/>
                </a:solidFill>
              </a:rPr>
              <a:t>Permet d’approcher la latence, alors de 500ms (système Python)</a:t>
            </a:r>
          </a:p>
          <a:p>
            <a:pPr algn="just"/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/>
                </a:solidFill>
              </a:rPr>
              <a:t>Amélioration du programme – Node.js</a:t>
            </a: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1173650" y="179837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solidFill>
                  <a:schemeClr val="bg2"/>
                </a:solidFill>
              </a:rPr>
              <a:t>Node.js : Plateforme utilisant le Javascript</a:t>
            </a:r>
          </a:p>
          <a:p>
            <a:r>
              <a:rPr lang="fr-FR" dirty="0" smtClean="0">
                <a:solidFill>
                  <a:schemeClr val="bg2"/>
                </a:solidFill>
              </a:rPr>
              <a:t>Serveur Web en Node.js</a:t>
            </a:r>
          </a:p>
          <a:p>
            <a:r>
              <a:rPr lang="fr-FR" dirty="0" smtClean="0">
                <a:solidFill>
                  <a:schemeClr val="bg2"/>
                </a:solidFill>
              </a:rPr>
              <a:t>Nombreux apports :</a:t>
            </a:r>
          </a:p>
          <a:p>
            <a:pPr lvl="1"/>
            <a:r>
              <a:rPr lang="fr-FR" dirty="0" smtClean="0">
                <a:solidFill>
                  <a:schemeClr val="bg2"/>
                </a:solidFill>
              </a:rPr>
              <a:t>Communication entre </a:t>
            </a:r>
            <a:r>
              <a:rPr lang="fr-FR" dirty="0" err="1" smtClean="0">
                <a:solidFill>
                  <a:schemeClr val="bg2"/>
                </a:solidFill>
              </a:rPr>
              <a:t>raspberry</a:t>
            </a:r>
            <a:r>
              <a:rPr lang="fr-FR" dirty="0" smtClean="0">
                <a:solidFill>
                  <a:schemeClr val="bg2"/>
                </a:solidFill>
              </a:rPr>
              <a:t> et client via sockets (plus sécurisée)</a:t>
            </a:r>
          </a:p>
          <a:p>
            <a:pPr lvl="1"/>
            <a:r>
              <a:rPr lang="fr-FR" dirty="0" smtClean="0">
                <a:solidFill>
                  <a:schemeClr val="bg2"/>
                </a:solidFill>
              </a:rPr>
              <a:t>Vitesse de transmission multipliée par 25 environ</a:t>
            </a:r>
          </a:p>
          <a:p>
            <a:pPr lvl="1"/>
            <a:r>
              <a:rPr lang="fr-FR" dirty="0" smtClean="0">
                <a:solidFill>
                  <a:schemeClr val="bg2"/>
                </a:solidFill>
              </a:rPr>
              <a:t>Utilisation du processeur de la Raspberry beaucoup plus faible</a:t>
            </a:r>
          </a:p>
          <a:p>
            <a:pPr lvl="1"/>
            <a:r>
              <a:rPr lang="fr-FR" dirty="0" smtClean="0">
                <a:solidFill>
                  <a:schemeClr val="bg2"/>
                </a:solidFill>
              </a:rPr>
              <a:t>Simplification du processus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12" name="Imag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99722">
                        <a14:foregroundMark x1="8788" y1="51556" x2="8788" y2="51556"/>
                        <a14:foregroundMark x1="25624" y1="53778" x2="25624" y2="53778"/>
                        <a14:foregroundMark x1="50139" y1="52444" x2="50139" y2="52444"/>
                        <a14:foregroundMark x1="67438" y1="64667" x2="67438" y2="64667"/>
                        <a14:foregroundMark x1="68085" y1="52000" x2="68085" y2="52000"/>
                        <a14:foregroundMark x1="97872" y1="49111" x2="97872" y2="49111"/>
                        <a14:foregroundMark x1="99260" y1="49111" x2="99260" y2="49111"/>
                        <a14:foregroundMark x1="87327" y1="46889" x2="87327" y2="46889"/>
                        <a14:foregroundMark x1="90657" y1="59333" x2="90657" y2="59333"/>
                        <a14:foregroundMark x1="98520" y1="52000" x2="98520" y2="52000"/>
                        <a14:foregroundMark x1="98427" y1="50667" x2="98427" y2="50667"/>
                        <a14:foregroundMark x1="98242" y1="46667" x2="98242" y2="46667"/>
                        <a14:foregroundMark x1="97040" y1="48889" x2="97040" y2="48889"/>
                        <a14:foregroundMark x1="99260" y1="50000" x2="99260" y2="50000"/>
                        <a14:foregroundMark x1="97502" y1="47333" x2="97502" y2="47333"/>
                        <a14:foregroundMark x1="98890" y1="47556" x2="98890" y2="47556"/>
                        <a14:foregroundMark x1="97040" y1="50667" x2="97040" y2="50667"/>
                        <a14:foregroundMark x1="98982" y1="51556" x2="98982" y2="51556"/>
                        <a14:foregroundMark x1="97502" y1="52000" x2="97502" y2="52000"/>
                        <a14:backgroundMark x1="97410" y1="49333" x2="97410" y2="49333"/>
                        <a14:backgroundMark x1="97502" y1="49556" x2="97502" y2="49556"/>
                        <a14:backgroundMark x1="88159" y1="54889" x2="88159" y2="54889"/>
                        <a14:backgroundMark x1="86031" y1="65111" x2="86031" y2="64889"/>
                        <a14:backgroundMark x1="98890" y1="49556" x2="98890" y2="49556"/>
                        <a14:backgroundMark x1="98150" y1="51111" x2="98150" y2="51111"/>
                        <a14:backgroundMark x1="98797" y1="48667" x2="98797" y2="48667"/>
                        <a14:backgroundMark x1="98150" y1="47556" x2="98150" y2="47556"/>
                        <a14:backgroundMark x1="99445" y1="48222" x2="99445" y2="48222"/>
                        <a14:backgroundMark x1="98150" y1="49111" x2="98150" y2="49111"/>
                        <a14:backgroundMark x1="98150" y1="50444" x2="98150" y2="50444"/>
                        <a14:backgroundMark x1="98612" y1="51556" x2="98612" y2="51556"/>
                        <a14:backgroundMark x1="97317" y1="52444" x2="97317" y2="52444"/>
                        <a14:backgroundMark x1="97410" y1="52444" x2="97410" y2="52444"/>
                        <a14:backgroundMark x1="99075" y1="52000" x2="99075" y2="52000"/>
                        <a14:backgroundMark x1="96947" y1="51111" x2="96947" y2="51111"/>
                        <a14:backgroundMark x1="98335" y1="46444" x2="98335" y2="46444"/>
                        <a14:backgroundMark x1="99075" y1="47333" x2="99075" y2="47333"/>
                        <a14:backgroundMark x1="99445" y1="48667" x2="99445" y2="48667"/>
                        <a14:backgroundMark x1="97317" y1="46667" x2="97317" y2="46667"/>
                        <a14:backgroundMark x1="97410" y1="46667" x2="97410" y2="46667"/>
                        <a14:backgroundMark x1="98057" y1="46222" x2="98057" y2="46222"/>
                        <a14:backgroundMark x1="99537" y1="49556" x2="99537" y2="49556"/>
                        <a14:backgroundMark x1="99445" y1="50222" x2="99445" y2="5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8" y="5539646"/>
            <a:ext cx="2182234" cy="9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2"/>
                </a:solidFill>
              </a:rPr>
              <a:t>Fonctionnement : Node.js</a:t>
            </a:r>
            <a:endParaRPr lang="fr-FR" dirty="0">
              <a:solidFill>
                <a:schemeClr val="bg2"/>
              </a:solidFill>
            </a:endParaRPr>
          </a:p>
        </p:txBody>
      </p:sp>
      <p:graphicFrame>
        <p:nvGraphicFramePr>
          <p:cNvPr id="3" name="Diagramme 7"/>
          <p:cNvGraphicFramePr/>
          <p:nvPr>
            <p:extLst>
              <p:ext uri="{D42A27DB-BD31-4B8C-83A1-F6EECF244321}">
                <p14:modId xmlns:p14="http://schemas.microsoft.com/office/powerpoint/2010/main" val="1531614516"/>
              </p:ext>
            </p:extLst>
          </p:nvPr>
        </p:nvGraphicFramePr>
        <p:xfrm>
          <a:off x="1330568" y="1186963"/>
          <a:ext cx="3426070" cy="4840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5"/>
          <p:cNvSpPr txBox="1"/>
          <p:nvPr/>
        </p:nvSpPr>
        <p:spPr>
          <a:xfrm>
            <a:off x="5519225" y="2070294"/>
            <a:ext cx="39301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 smtClean="0">
                <a:solidFill>
                  <a:schemeClr val="bg1"/>
                </a:solidFill>
              </a:rPr>
              <a:t>Suppression de deux intermédiaires</a:t>
            </a:r>
          </a:p>
          <a:p>
            <a:pPr marL="285750" indent="-285750">
              <a:buFontTx/>
              <a:buChar char="-"/>
            </a:pPr>
            <a:r>
              <a:rPr lang="fr-FR" sz="2400" dirty="0" smtClean="0">
                <a:solidFill>
                  <a:schemeClr val="bg1"/>
                </a:solidFill>
              </a:rPr>
              <a:t>Simplification de l’installation des fonctions supplémentaires (en général)</a:t>
            </a:r>
          </a:p>
          <a:p>
            <a:pPr marL="285750" indent="-285750">
              <a:buFontTx/>
              <a:buChar char="-"/>
            </a:pPr>
            <a:r>
              <a:rPr lang="fr-FR" sz="2400" dirty="0" smtClean="0">
                <a:solidFill>
                  <a:schemeClr val="bg1"/>
                </a:solidFill>
              </a:rPr>
              <a:t>Système permettant le streaming vidéo via WebSockets 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97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143222659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7120" y="1304677"/>
            <a:ext cx="2987040" cy="532472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bg1"/>
                </a:solidFill>
              </a:rPr>
              <a:t>Démonstration fonctionnement caméra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54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C:\Users\Flo\AppData\Local\Microsoft\Windows\INetCache\Content.Word\camrendu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5" r="28192"/>
          <a:stretch/>
        </p:blipFill>
        <p:spPr bwMode="auto">
          <a:xfrm>
            <a:off x="4359267" y="1740510"/>
            <a:ext cx="3010522" cy="36215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193758" y="4590619"/>
            <a:ext cx="173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white"/>
                </a:solidFill>
                <a:latin typeface="Century Gothic" panose="020B0502020202020204"/>
              </a:rPr>
              <a:t>Servomoteurs</a:t>
            </a:r>
            <a:endParaRPr lang="fr-FR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cxnSp>
        <p:nvCxnSpPr>
          <p:cNvPr id="8" name="Connecteur droit avec flèche 7"/>
          <p:cNvCxnSpPr>
            <a:stCxn id="7" idx="3"/>
          </p:cNvCxnSpPr>
          <p:nvPr/>
        </p:nvCxnSpPr>
        <p:spPr>
          <a:xfrm flipV="1">
            <a:off x="3927083" y="2584175"/>
            <a:ext cx="2518192" cy="2191110"/>
          </a:xfrm>
          <a:prstGeom prst="straightConnector1">
            <a:avLst/>
          </a:prstGeom>
          <a:noFill/>
          <a:ln w="38100" cap="rnd" cmpd="sng" algn="ctr">
            <a:solidFill>
              <a:srgbClr val="B01513"/>
            </a:solidFill>
            <a:prstDash val="solid"/>
            <a:tailEnd type="triangle"/>
          </a:ln>
          <a:effectLst/>
        </p:spPr>
      </p:cxnSp>
      <p:sp>
        <p:nvSpPr>
          <p:cNvPr id="9" name="ZoneTexte 8"/>
          <p:cNvSpPr txBox="1"/>
          <p:nvPr/>
        </p:nvSpPr>
        <p:spPr>
          <a:xfrm>
            <a:off x="2344836" y="3681655"/>
            <a:ext cx="117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white"/>
                </a:solidFill>
                <a:latin typeface="Century Gothic" panose="020B0502020202020204"/>
              </a:rPr>
              <a:t>Caméra</a:t>
            </a:r>
            <a:endParaRPr lang="fr-FR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3581400" y="3243340"/>
            <a:ext cx="1513071" cy="637346"/>
          </a:xfrm>
          <a:prstGeom prst="straightConnector1">
            <a:avLst/>
          </a:prstGeom>
          <a:noFill/>
          <a:ln w="38100" cap="rnd" cmpd="sng" algn="ctr">
            <a:solidFill>
              <a:srgbClr val="B01513"/>
            </a:solidFill>
            <a:prstDash val="solid"/>
            <a:tailEnd type="triangle"/>
          </a:ln>
          <a:effectLst/>
        </p:spPr>
      </p:cxnSp>
      <p:cxnSp>
        <p:nvCxnSpPr>
          <p:cNvPr id="13" name="Connecteur droit avec flèche 12"/>
          <p:cNvCxnSpPr>
            <a:stCxn id="7" idx="3"/>
          </p:cNvCxnSpPr>
          <p:nvPr/>
        </p:nvCxnSpPr>
        <p:spPr>
          <a:xfrm flipV="1">
            <a:off x="3927083" y="3925957"/>
            <a:ext cx="1599074" cy="849328"/>
          </a:xfrm>
          <a:prstGeom prst="straightConnector1">
            <a:avLst/>
          </a:prstGeom>
          <a:noFill/>
          <a:ln w="38100" cap="rnd" cmpd="sng" algn="ctr">
            <a:solidFill>
              <a:srgbClr val="B01513"/>
            </a:solidFill>
            <a:prstDash val="solid"/>
            <a:tailEnd type="triangle"/>
          </a:ln>
          <a:effectLst/>
        </p:spPr>
      </p:cxnSp>
      <p:sp>
        <p:nvSpPr>
          <p:cNvPr id="14" name="ZoneTexte 13"/>
          <p:cNvSpPr txBox="1"/>
          <p:nvPr/>
        </p:nvSpPr>
        <p:spPr>
          <a:xfrm>
            <a:off x="8361016" y="2877404"/>
            <a:ext cx="237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prstClr val="white"/>
                </a:solidFill>
                <a:latin typeface="Century Gothic" panose="020B0502020202020204"/>
              </a:rPr>
              <a:t>Pièces prototypées </a:t>
            </a:r>
            <a:r>
              <a:rPr lang="fr-FR" dirty="0" smtClean="0">
                <a:solidFill>
                  <a:prstClr val="white"/>
                </a:solidFill>
                <a:latin typeface="Century Gothic" panose="020B0502020202020204"/>
              </a:rPr>
              <a:t>à </a:t>
            </a:r>
            <a:r>
              <a:rPr lang="fr-FR" dirty="0">
                <a:solidFill>
                  <a:prstClr val="white"/>
                </a:solidFill>
                <a:latin typeface="Century Gothic" panose="020B0502020202020204"/>
              </a:rPr>
              <a:t>l’imprimante 3D </a:t>
            </a:r>
          </a:p>
        </p:txBody>
      </p:sp>
      <p:cxnSp>
        <p:nvCxnSpPr>
          <p:cNvPr id="15" name="Connecteur droit avec flèche 14"/>
          <p:cNvCxnSpPr>
            <a:stCxn id="14" idx="1"/>
          </p:cNvCxnSpPr>
          <p:nvPr/>
        </p:nvCxnSpPr>
        <p:spPr>
          <a:xfrm flipH="1" flipV="1">
            <a:off x="6445275" y="3074768"/>
            <a:ext cx="1915741" cy="125802"/>
          </a:xfrm>
          <a:prstGeom prst="straightConnector1">
            <a:avLst/>
          </a:prstGeom>
          <a:noFill/>
          <a:ln w="38100" cap="rnd" cmpd="sng" algn="ctr">
            <a:solidFill>
              <a:srgbClr val="B01513"/>
            </a:solidFill>
            <a:prstDash val="solid"/>
            <a:tailEnd type="triangle"/>
          </a:ln>
          <a:effectLst/>
        </p:spPr>
      </p:cxnSp>
      <p:cxnSp>
        <p:nvCxnSpPr>
          <p:cNvPr id="16" name="Connecteur droit avec flèche 15"/>
          <p:cNvCxnSpPr>
            <a:stCxn id="14" idx="1"/>
          </p:cNvCxnSpPr>
          <p:nvPr/>
        </p:nvCxnSpPr>
        <p:spPr>
          <a:xfrm flipH="1" flipV="1">
            <a:off x="6981988" y="2948967"/>
            <a:ext cx="1379028" cy="251603"/>
          </a:xfrm>
          <a:prstGeom prst="straightConnector1">
            <a:avLst/>
          </a:prstGeom>
          <a:noFill/>
          <a:ln w="38100" cap="rnd" cmpd="sng" algn="ctr">
            <a:solidFill>
              <a:srgbClr val="B01513"/>
            </a:solidFill>
            <a:prstDash val="solid"/>
            <a:tailEnd type="triangle"/>
          </a:ln>
          <a:effectLst/>
        </p:spPr>
      </p:cxnSp>
      <p:sp>
        <p:nvSpPr>
          <p:cNvPr id="17" name="Titre 1"/>
          <p:cNvSpPr txBox="1">
            <a:spLocks/>
          </p:cNvSpPr>
          <p:nvPr/>
        </p:nvSpPr>
        <p:spPr>
          <a:xfrm>
            <a:off x="592014" y="262255"/>
            <a:ext cx="11158025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 smtClean="0">
                <a:solidFill>
                  <a:srgbClr val="EBEBEB"/>
                </a:solidFill>
                <a:latin typeface="Century Gothic" panose="020B0502020202020204"/>
              </a:rPr>
              <a:t>Réalisation du support caméra multidirectionnel</a:t>
            </a:r>
            <a:endParaRPr lang="fr-FR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sp>
        <p:nvSpPr>
          <p:cNvPr id="12" name="Flèche courbée vers le bas 8"/>
          <p:cNvSpPr/>
          <p:nvPr/>
        </p:nvSpPr>
        <p:spPr>
          <a:xfrm flipH="1">
            <a:off x="5094471" y="1543417"/>
            <a:ext cx="1350804" cy="620886"/>
          </a:xfrm>
          <a:prstGeom prst="curved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Flèche courbée vers la droite 9"/>
          <p:cNvSpPr/>
          <p:nvPr/>
        </p:nvSpPr>
        <p:spPr>
          <a:xfrm>
            <a:off x="4234702" y="2266893"/>
            <a:ext cx="703058" cy="870776"/>
          </a:xfrm>
          <a:prstGeom prst="curv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 smtClean="0">
                <a:solidFill>
                  <a:srgbClr val="EBEBEB"/>
                </a:solidFill>
                <a:latin typeface="Century Gothic" panose="020B0502020202020204"/>
              </a:rPr>
              <a:t>Vision nocturne</a:t>
            </a:r>
            <a:endParaRPr lang="fr-FR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608" b="61860" l="3368" r="98374">
                        <a14:foregroundMark x1="24739" y1="31452" x2="24739" y2="31452"/>
                        <a14:foregroundMark x1="19861" y1="31191" x2="19861" y2="31191"/>
                        <a14:foregroundMark x1="85598" y1="29676" x2="85598" y2="29676"/>
                        <a14:foregroundMark x1="87689" y1="30251" x2="87689" y2="30251"/>
                        <a14:foregroundMark x1="88966" y1="30930" x2="88966" y2="30930"/>
                        <a14:foregroundMark x1="24390" y1="29990" x2="24390" y2="29990"/>
                        <a14:foregroundMark x1="90128" y1="34378" x2="90128" y2="34378"/>
                        <a14:foregroundMark x1="90476" y1="32602" x2="90476" y2="32602"/>
                        <a14:foregroundMark x1="88502" y1="30094" x2="88502" y2="30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894" b="33471"/>
          <a:stretch/>
        </p:blipFill>
        <p:spPr>
          <a:xfrm>
            <a:off x="1556287" y="1859594"/>
            <a:ext cx="3085025" cy="31296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164015" y="2762723"/>
            <a:ext cx="4066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Création support pour les 4 DEL servant de phares</a:t>
            </a:r>
          </a:p>
          <a:p>
            <a:endParaRPr lang="fr-F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 smtClean="0">
                <a:solidFill>
                  <a:srgbClr val="EBEBEB"/>
                </a:solidFill>
                <a:latin typeface="Century Gothic" panose="020B0502020202020204"/>
              </a:rPr>
              <a:t>Retransmission flux vidéo</a:t>
            </a:r>
            <a:endParaRPr lang="fr-FR" dirty="0">
              <a:solidFill>
                <a:srgbClr val="EBEBEB"/>
              </a:solidFill>
              <a:latin typeface="Century Gothic" panose="020B0502020202020204"/>
            </a:endParaRPr>
          </a:p>
        </p:txBody>
      </p:sp>
      <p:graphicFrame>
        <p:nvGraphicFramePr>
          <p:cNvPr id="2" name="Diagramme 3"/>
          <p:cNvGraphicFramePr/>
          <p:nvPr>
            <p:extLst>
              <p:ext uri="{D42A27DB-BD31-4B8C-83A1-F6EECF244321}">
                <p14:modId xmlns:p14="http://schemas.microsoft.com/office/powerpoint/2010/main" val="948909000"/>
              </p:ext>
            </p:extLst>
          </p:nvPr>
        </p:nvGraphicFramePr>
        <p:xfrm>
          <a:off x="1601176" y="2584939"/>
          <a:ext cx="7542823" cy="3359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4"/>
          <p:cNvSpPr txBox="1"/>
          <p:nvPr/>
        </p:nvSpPr>
        <p:spPr>
          <a:xfrm>
            <a:off x="1846385" y="1846385"/>
            <a:ext cx="6814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 smtClean="0">
                <a:solidFill>
                  <a:schemeClr val="bg1"/>
                </a:solidFill>
              </a:rPr>
              <a:t>Streaming via WebSockets</a:t>
            </a:r>
          </a:p>
        </p:txBody>
      </p:sp>
      <p:pic>
        <p:nvPicPr>
          <p:cNvPr id="5" name="Image 45">
            <a:hlinkClick r:id="" action="ppaction://noaction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88" y="3642360"/>
            <a:ext cx="1090774" cy="1090774"/>
          </a:xfrm>
          <a:prstGeom prst="rect">
            <a:avLst/>
          </a:prstGeom>
        </p:spPr>
      </p:pic>
      <p:pic>
        <p:nvPicPr>
          <p:cNvPr id="6" name="Image 33">
            <a:hlinkClick r:id="" action="ppaction://noaction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" y="3798777"/>
            <a:ext cx="777940" cy="7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592015" y="262255"/>
            <a:ext cx="10515600" cy="81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 dirty="0" smtClean="0">
                <a:solidFill>
                  <a:srgbClr val="EBEBEB"/>
                </a:solidFill>
                <a:latin typeface="Century Gothic" panose="020B0502020202020204"/>
              </a:rPr>
              <a:t>Démonstration flux vidéo</a:t>
            </a:r>
            <a:endParaRPr lang="fr-FR" dirty="0">
              <a:solidFill>
                <a:srgbClr val="EBEBEB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4675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5687" y="2664187"/>
            <a:ext cx="9176656" cy="1325563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I- Conception et Réalisation Mécanique / </a:t>
            </a:r>
            <a:r>
              <a:rPr lang="fr-FR" dirty="0" smtClean="0">
                <a:solidFill>
                  <a:schemeClr val="bg1"/>
                </a:solidFill>
              </a:rPr>
              <a:t>Design</a:t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>
                <a:solidFill>
                  <a:schemeClr val="bg1"/>
                </a:solidFill>
              </a:rPr>
              <a:t>	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ZoneTexte 3"/>
          <p:cNvSpPr txBox="1"/>
          <p:nvPr/>
        </p:nvSpPr>
        <p:spPr>
          <a:xfrm>
            <a:off x="346167" y="5154804"/>
            <a:ext cx="371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Paul Pouplard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9362" y="271267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Conclusion 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4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Loi d’ohm thermique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064318" y="1484239"/>
                <a:ext cx="3185947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1-Loi d’ohm thermique</a:t>
                </a:r>
                <a:endParaRPr lang="fr-FR" dirty="0" smtClean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  <a:p>
                <a:endParaRPr lang="fr-FR" dirty="0" smtClean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𝑇𝑗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𝑇𝑎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𝑅𝑡h𝑗𝑎</m:t>
                      </m:r>
                    </m:oMath>
                  </m:oMathPara>
                </a14:m>
                <a:endParaRPr lang="fr-FR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fr-FR" b="0" dirty="0" smtClean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fr-FR" sz="1600" b="0" dirty="0" smtClean="0">
                    <a:solidFill>
                      <a:schemeClr val="bg1">
                        <a:lumMod val="95000"/>
                      </a:schemeClr>
                    </a:solidFill>
                  </a:rPr>
                  <a:t>: Température de Jonction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𝑇𝑎</m:t>
                    </m:r>
                  </m:oMath>
                </a14:m>
                <a:r>
                  <a:rPr lang="fr-FR" b="0" dirty="0" smtClean="0">
                    <a:solidFill>
                      <a:schemeClr val="bg1">
                        <a:lumMod val="95000"/>
                      </a:schemeClr>
                    </a:solidFill>
                  </a:rPr>
                  <a:t> : </a:t>
                </a:r>
                <a:r>
                  <a:rPr lang="fr-FR" sz="1600" b="0" dirty="0" smtClean="0">
                    <a:solidFill>
                      <a:schemeClr val="bg1">
                        <a:lumMod val="95000"/>
                      </a:schemeClr>
                    </a:solidFill>
                  </a:rPr>
                  <a:t>Température Ambiante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FR" b="0" dirty="0" smtClean="0">
                    <a:solidFill>
                      <a:schemeClr val="bg1">
                        <a:lumMod val="95000"/>
                      </a:schemeClr>
                    </a:solidFill>
                  </a:rPr>
                  <a:t> : </a:t>
                </a:r>
                <a:r>
                  <a:rPr lang="fr-FR" sz="1600" b="0" dirty="0" smtClean="0">
                    <a:solidFill>
                      <a:schemeClr val="bg1">
                        <a:lumMod val="95000"/>
                      </a:schemeClr>
                    </a:solidFill>
                  </a:rPr>
                  <a:t>Puissance dissipée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𝑅𝑡h𝑗𝑎</m:t>
                    </m:r>
                  </m:oMath>
                </a14:m>
                <a:r>
                  <a:rPr lang="fr-FR" b="0" dirty="0" smtClean="0">
                    <a:solidFill>
                      <a:schemeClr val="bg1">
                        <a:lumMod val="95000"/>
                      </a:schemeClr>
                    </a:solidFill>
                  </a:rPr>
                  <a:t> : </a:t>
                </a:r>
                <a:r>
                  <a:rPr lang="fr-FR" sz="1600" b="0" dirty="0" smtClean="0">
                    <a:solidFill>
                      <a:schemeClr val="bg1">
                        <a:lumMod val="95000"/>
                      </a:schemeClr>
                    </a:solidFill>
                  </a:rPr>
                  <a:t>Résistance Thermique Jonction - Ambiant</a:t>
                </a:r>
                <a:endParaRPr lang="fr-FR" b="0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18" y="1484239"/>
                <a:ext cx="3185947" cy="2277547"/>
              </a:xfrm>
              <a:prstGeom prst="rect">
                <a:avLst/>
              </a:prstGeom>
              <a:blipFill rotWithShape="0">
                <a:blip r:embed="rId2"/>
                <a:stretch>
                  <a:fillRect l="-1724" t="-1337" b="-24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144884" y="1484239"/>
                <a:ext cx="6011332" cy="2541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2-Formule de calcul de </a:t>
                </a:r>
                <a:r>
                  <a:rPr lang="fr-FR" u="sng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la résistance thermique nécessaire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𝑅𝑡h𝑗𝑏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𝑅𝑡h𝑏𝑟</m:t>
                      </m:r>
                      <m:r>
                        <a:rPr lang="fr-FR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𝑅𝑡h𝑟𝑎</m:t>
                      </m:r>
                    </m:oMath>
                  </m:oMathPara>
                </a14:m>
                <a:endParaRPr lang="fr-FR" dirty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𝑅𝑡h𝑟𝑎</m:t>
                      </m:r>
                      <m:r>
                        <a:rPr lang="fr-FR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𝑅𝑡h𝑗𝑎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𝑅𝑡h𝑗𝑏</m:t>
                      </m:r>
                    </m:oMath>
                  </m:oMathPara>
                </a14:m>
                <a:endParaRPr lang="fr-FR" dirty="0" smtClean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𝑅𝑡h𝑟𝑎</m:t>
                      </m:r>
                      <m:r>
                        <a:rPr lang="fr-FR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𝑇𝑗</m:t>
                          </m:r>
                          <m:r>
                            <a:rPr lang="fr-FR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𝑇𝑎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𝑅𝑡h𝑗𝑏</m:t>
                      </m:r>
                    </m:oMath>
                  </m:oMathPara>
                </a14:m>
                <a:endParaRPr lang="en-US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en-US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𝑅𝑡h𝑟𝑎</m:t>
                    </m:r>
                  </m:oMath>
                </a14:m>
                <a:r>
                  <a:rPr lang="fr-FR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 : </a:t>
                </a:r>
                <a:r>
                  <a:rPr lang="fr-FR" sz="1600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Résistance Thermique Radiateur </a:t>
                </a:r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- </a:t>
                </a:r>
                <a:r>
                  <a:rPr lang="fr-FR" sz="1600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Ambiant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𝑅𝑡h𝑗𝑏</m:t>
                    </m:r>
                  </m:oMath>
                </a14:m>
                <a:r>
                  <a:rPr lang="fr-FR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 : </a:t>
                </a:r>
                <a:r>
                  <a:rPr lang="fr-FR" sz="1600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Résistance Thermique Jonction </a:t>
                </a:r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– Boîtier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𝑅𝑡h</m:t>
                    </m:r>
                    <m:r>
                      <a:rPr lang="fr-FR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𝑏𝑟</m:t>
                    </m:r>
                  </m:oMath>
                </a14:m>
                <a:r>
                  <a:rPr lang="en-US" sz="1600" dirty="0" smtClean="0">
                    <a:solidFill>
                      <a:schemeClr val="bg1">
                        <a:lumMod val="95000"/>
                      </a:schemeClr>
                    </a:solidFill>
                  </a:rPr>
                  <a:t> : Résistance Thermique Boîtier – </a:t>
                </a:r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</a:rPr>
                  <a:t>Radiateur (négligée)</a:t>
                </a:r>
                <a:endParaRPr lang="fr-FR" sz="16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84" y="1484239"/>
                <a:ext cx="6011332" cy="2541721"/>
              </a:xfrm>
              <a:prstGeom prst="rect">
                <a:avLst/>
              </a:prstGeom>
              <a:blipFill rotWithShape="0">
                <a:blip r:embed="rId3"/>
                <a:stretch>
                  <a:fillRect l="-913" t="-1199" b="-2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027457" y="4302959"/>
                <a:ext cx="644561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3-Calcul de la résistance thermique radiateur – ambiant</a:t>
                </a:r>
              </a:p>
              <a:p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Données du régulateur :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𝑇𝑗</m:t>
                    </m:r>
                  </m:oMath>
                </a14:m>
                <a:r>
                  <a:rPr lang="fr-FR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fr-FR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(80%) </a:t>
                </a:r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: 120°C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𝑅𝑡h𝑗𝑏</m:t>
                    </m:r>
                  </m:oMath>
                </a14:m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 : 5°C/W</a:t>
                </a:r>
              </a:p>
              <a:p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Données définies pour notre projet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𝑇𝑎</m:t>
                    </m:r>
                  </m:oMath>
                </a14:m>
                <a:r>
                  <a:rPr lang="fr-FR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: 30°C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FR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: (11,1-5)*1,5 = 9,15W</a:t>
                </a:r>
                <a:endParaRPr lang="fr-FR" sz="1600" dirty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57" y="4302959"/>
                <a:ext cx="6445616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851" t="-1887" b="-2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425244" y="5088910"/>
                <a:ext cx="2880320" cy="64633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𝑅𝑡h𝑟𝑎</m:t>
                    </m:r>
                  </m:oMath>
                </a14:m>
                <a:r>
                  <a:rPr lang="fr-FR" dirty="0" smtClean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= (120-30/9,15)-</a:t>
                </a:r>
                <a:r>
                  <a:rPr lang="fr-FR" sz="1600" dirty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5</a:t>
                </a:r>
                <a:endParaRPr lang="fr-FR" sz="1600" dirty="0" smtClean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𝑅𝑡h𝑟𝑎</m:t>
                    </m:r>
                  </m:oMath>
                </a14:m>
                <a:r>
                  <a:rPr lang="fr-FR" dirty="0" smtClean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fr-FR" sz="1600" dirty="0" smtClean="0">
                    <a:solidFill>
                      <a:schemeClr val="bg1">
                        <a:lumMod val="95000"/>
                      </a:schemeClr>
                    </a:solidFill>
                    <a:cs typeface="Arial" panose="020B0604020202020204" pitchFamily="34" charset="0"/>
                  </a:rPr>
                  <a:t>= 4,83 °C/W</a:t>
                </a:r>
                <a:endParaRPr lang="fr-FR" sz="1600" dirty="0">
                  <a:solidFill>
                    <a:schemeClr val="bg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244" y="5088910"/>
                <a:ext cx="2880320" cy="646331"/>
              </a:xfrm>
              <a:prstGeom prst="rect">
                <a:avLst/>
              </a:prstGeom>
              <a:blipFill rotWithShape="0">
                <a:blip r:embed="rId5"/>
                <a:stretch>
                  <a:fillRect b="-925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45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7067"/>
          </a:xfrm>
        </p:spPr>
        <p:txBody>
          <a:bodyPr/>
          <a:lstStyle/>
          <a:p>
            <a:r>
              <a:rPr lang="fr-FR" sz="3200" dirty="0" smtClean="0">
                <a:solidFill>
                  <a:schemeClr val="bg1">
                    <a:lumMod val="95000"/>
                  </a:schemeClr>
                </a:solidFill>
              </a:rPr>
              <a:t>Fonctionnement moteur à Courant continu</a:t>
            </a:r>
            <a:endParaRPr lang="fr-FR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035" t="1079" r="1131" b="1790"/>
          <a:stretch/>
        </p:blipFill>
        <p:spPr>
          <a:xfrm>
            <a:off x="3220995" y="1342768"/>
            <a:ext cx="5132173" cy="47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Calcul vitesse rotation sortie motoréducteur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496921" y="2374199"/>
                <a:ext cx="9895246" cy="34025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𝑉𝑟</m:t>
                      </m:r>
                      <m:r>
                        <a:rPr lang="fr-FR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FR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nor/>
                        </m:rPr>
                        <a:rPr lang="fr-FR" sz="2400" b="0" i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  <m:r>
                        <m:rPr>
                          <m:nor/>
                        </m:rPr>
                        <a:rPr lang="fr-FR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m:t>or</m:t>
                      </m:r>
                      <m:r>
                        <m:rPr>
                          <m:nor/>
                        </m:rPr>
                        <a:rPr lang="fr-FR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m:t>     </m:t>
                      </m:r>
                      <m:r>
                        <a:rPr lang="en-US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𝑁𝑚</m:t>
                      </m:r>
                      <m:r>
                        <a:rPr lang="fr-FR" sz="24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FR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∗30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m:rPr>
                          <m:nor/>
                        </m:rPr>
                        <a:rPr lang="fr-FR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m:t>  [</m:t>
                      </m:r>
                      <m:r>
                        <m:rPr>
                          <m:nor/>
                        </m:rPr>
                        <a:rPr lang="fr-FR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m:t>tour</m:t>
                      </m:r>
                      <m:r>
                        <m:rPr>
                          <m:nor/>
                        </m:rPr>
                        <a:rPr lang="fr-FR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m:t>/</m:t>
                      </m:r>
                      <m:r>
                        <m:rPr>
                          <m:nor/>
                        </m:rPr>
                        <a:rPr lang="fr-FR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m:t>min</m:t>
                      </m:r>
                      <m:r>
                        <m:rPr>
                          <m:nor/>
                        </m:rPr>
                        <a:rPr lang="fr-FR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m:t>]</m:t>
                      </m:r>
                    </m:oMath>
                  </m:oMathPara>
                </a14:m>
                <a:endParaRPr lang="fr-FR" sz="2400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sz="24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𝑉𝑟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  [rad/s]     </a:t>
                </a:r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                           d’où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fr-FR" sz="24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𝑉𝑟</m:t>
                        </m:r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fr-FR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 [tour/min]</a:t>
                </a:r>
                <a:endParaRPr lang="fr-FR" sz="2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fr-FR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𝑁𝑚</m:t>
                    </m:r>
                    <m:r>
                      <a:rPr lang="fr-FR" sz="24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0.5∗</m:t>
                        </m:r>
                        <m:r>
                          <a:rPr lang="fr-FR" sz="2400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fr-FR" sz="24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0.0</m:t>
                        </m:r>
                        <m:r>
                          <a:rPr lang="fr-FR" sz="2400" b="0" i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den>
                    </m:f>
                  </m:oMath>
                </a14:m>
                <a:endParaRPr lang="fr-FR" sz="2400" i="1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𝝎</m:t>
                    </m:r>
                    <m:r>
                      <a:rPr lang="fr-FR" sz="2800" b="1" i="1" u="sng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1" i="1" u="sng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fr-FR" sz="2800" b="1" i="1" u="sng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800" b="1" i="1" u="sng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fr-FR" sz="2800" b="1" i="1" u="sng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u="sng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𝒓𝒂𝒅</m:t>
                    </m:r>
                    <m:r>
                      <a:rPr lang="fr-FR" sz="2800" b="1" i="1" u="sng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1" i="1" u="sng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fr-FR" sz="2800" b="1" u="sng" dirty="0">
                    <a:solidFill>
                      <a:schemeClr val="bg1">
                        <a:lumMod val="95000"/>
                      </a:schemeClr>
                    </a:solidFill>
                  </a:rPr>
                  <a:t>  </a:t>
                </a:r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       </a:t>
                </a:r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		</a:t>
                </a:r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fr-FR" sz="2800" b="1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𝑵𝒎</m:t>
                    </m:r>
                    <m:r>
                      <a:rPr lang="fr-FR" sz="2800" b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𝟏𝟓𝟗</m:t>
                    </m:r>
                    <m:r>
                      <a:rPr lang="fr-FR" sz="2800" b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800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2800" b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800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𝐭𝐨𝐮𝐫</m:t>
                    </m:r>
                    <m:r>
                      <a:rPr lang="fr-FR" sz="2800" b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2800" b="1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𝐦𝐢𝐧</m:t>
                    </m:r>
                  </m:oMath>
                </a14:m>
                <a:endParaRPr lang="fr-FR" sz="2800" b="1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921" y="2374199"/>
                <a:ext cx="9895246" cy="340256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7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Calcul de la force motrice nécessaire au robot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607721" y="1690688"/>
                <a:ext cx="6822981" cy="4195481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fr-FR" sz="240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𝐹𝑒𝑥𝑡</m:t>
                        </m:r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𝑟𝑜𝑏𝑜𝑡</m:t>
                        </m:r>
                      </m:e>
                    </m:nary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fr-FR" sz="2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𝐹𝑚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    </a:t>
                </a:r>
              </a:p>
              <a:p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On projette </a:t>
                </a:r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sur l’axe x</a:t>
                </a:r>
                <a:endParaRPr lang="fr-FR" sz="2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𝑋𝑝𝑟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𝐹𝑚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   &lt;=&gt;  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𝐹𝑚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𝑋𝑝𝑟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    </a:t>
                </a:r>
              </a:p>
              <a:p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Or Xpr=Pr.sin θ  , Pr=m.g,     </a:t>
                </a:r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  </a:t>
                </a:r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Xpr=m.g.sin θ</a:t>
                </a:r>
              </a:p>
              <a:p>
                <a14:m>
                  <m:oMath xmlns:m="http://schemas.openxmlformats.org/officeDocument/2006/math"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𝐹𝑚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func>
                      <m:funcPr>
                        <m:ctrlP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  <m:r>
                      <a:rPr lang="fr-FR" sz="24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  &lt;=&gt;</m:t>
                    </m:r>
                  </m:oMath>
                </a14:m>
                <a:endParaRPr lang="fr-FR" sz="2400" dirty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𝐹𝑚</m:t>
                      </m:r>
                      <m:r>
                        <a:rPr lang="fr-FR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fr-FR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fr-FR" sz="24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fr-FR" sz="24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fr-FR" sz="2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fr-FR" sz="2400" i="1" dirty="0">
                    <a:solidFill>
                      <a:schemeClr val="bg1">
                        <a:lumMod val="95000"/>
                      </a:schemeClr>
                    </a:solidFill>
                  </a:rPr>
                  <a:t>Fm=</a:t>
                </a:r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1.5(0.25+9.81.sin(10°))         </a:t>
                </a:r>
                <a:endParaRPr lang="fr-FR" sz="2400" dirty="0" smtClean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fr-FR" sz="2400" b="1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fr-FR" sz="24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             </a:t>
                </a:r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  </a:t>
                </a:r>
                <a:r>
                  <a:rPr lang="fr-FR" sz="2400" b="1" u="sng" dirty="0">
                    <a:solidFill>
                      <a:schemeClr val="bg1">
                        <a:lumMod val="95000"/>
                      </a:schemeClr>
                    </a:solidFill>
                  </a:rPr>
                  <a:t>Fm= 2.93 </a:t>
                </a:r>
                <a:r>
                  <a:rPr lang="fr-FR" sz="2400" b="1" u="sng" dirty="0" smtClean="0">
                    <a:solidFill>
                      <a:schemeClr val="bg1">
                        <a:lumMod val="95000"/>
                      </a:schemeClr>
                    </a:solidFill>
                  </a:rPr>
                  <a:t>N</a:t>
                </a:r>
                <a:endParaRPr lang="fr-FR" sz="2400" b="1" u="sng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fr-FR" sz="2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fr-FR" sz="2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721" y="1690688"/>
                <a:ext cx="6822981" cy="4195481"/>
              </a:xfrm>
              <a:blipFill rotWithShape="0">
                <a:blip r:embed="rId3"/>
                <a:stretch>
                  <a:fillRect l="-3575" t="-152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6" t="10133" b="7731"/>
          <a:stretch/>
        </p:blipFill>
        <p:spPr bwMode="auto">
          <a:xfrm>
            <a:off x="7430702" y="1934676"/>
            <a:ext cx="4474143" cy="30541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503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5201" y="193206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Calcul du couple moteur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875201" y="1293065"/>
                <a:ext cx="8946541" cy="4614882"/>
              </a:xfrm>
            </p:spPr>
            <p:txBody>
              <a:bodyPr>
                <a:normAutofit/>
              </a:bodyPr>
              <a:lstStyle/>
              <a:p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On suppose que la Force motrice est répartie également entre les </a:t>
                </a:r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deux roues </a:t>
                </a:r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motrices</a:t>
                </a:r>
              </a:p>
              <a:p>
                <a:r>
                  <a:rPr lang="fr-FR" sz="2400" dirty="0" smtClean="0">
                    <a:solidFill>
                      <a:schemeClr val="bg1">
                        <a:lumMod val="95000"/>
                      </a:schemeClr>
                    </a:solidFill>
                  </a:rPr>
                  <a:t>Le </a:t>
                </a:r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couple Cm de chaque moteur est donc égal à</a:t>
                </a:r>
                <a14:m>
                  <m:oMath xmlns:m="http://schemas.openxmlformats.org/officeDocument/2006/math">
                    <m:r>
                      <a:rPr lang="fr-FR" sz="2400" b="0" i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𝐶𝑚</m:t>
                    </m:r>
                    <m:r>
                      <a:rPr lang="en-US" sz="24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𝐹𝑚</m:t>
                        </m:r>
                      </m:num>
                      <m:den>
                        <m:r>
                          <a:rPr lang="fr-FR" sz="2400" b="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sz="2400" b="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2400" b="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 </a:t>
                </a:r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[N.m]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𝐶𝑚</m:t>
                    </m:r>
                    <m:r>
                      <a:rPr lang="fr-FR" sz="240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2,93∗0,03</m:t>
                        </m:r>
                      </m:num>
                      <m:den>
                        <m:r>
                          <a:rPr lang="fr-FR" sz="2400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sz="2400" i="1" dirty="0" smtClean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u="sng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𝑪𝒎</m:t>
                      </m:r>
                      <m:r>
                        <a:rPr lang="fr-FR" sz="2400" b="1" u="sng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u="sng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𝟒𝟒</m:t>
                      </m:r>
                      <m:r>
                        <a:rPr lang="en-US" sz="2400" b="1" i="1" u="sng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u="sng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𝒎𝑵</m:t>
                      </m:r>
                      <m:r>
                        <a:rPr lang="en-US" sz="2400" b="1" i="1" u="sng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u="sng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fr-FR" sz="2400" b="1" u="sng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fr-FR" sz="2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fr-FR" sz="2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endParaRPr lang="fr-FR" sz="240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Pmu=Cm*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     Pmu=44.10</a:t>
                </a:r>
                <a:r>
                  <a:rPr lang="fr-FR" sz="2400" baseline="30000" dirty="0">
                    <a:solidFill>
                      <a:schemeClr val="bg1">
                        <a:lumMod val="95000"/>
                      </a:schemeClr>
                    </a:solidFill>
                  </a:rPr>
                  <a:t>-3</a:t>
                </a:r>
                <a:r>
                  <a:rPr lang="fr-FR" sz="2400" dirty="0">
                    <a:solidFill>
                      <a:schemeClr val="bg1">
                        <a:lumMod val="95000"/>
                      </a:schemeClr>
                    </a:solidFill>
                  </a:rPr>
                  <a:t>*16.7     </a:t>
                </a:r>
                <a:r>
                  <a:rPr lang="fr-FR" sz="2400" b="1" u="sng" dirty="0">
                    <a:solidFill>
                      <a:schemeClr val="bg1">
                        <a:lumMod val="9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Pmu=0.7</a:t>
                </a:r>
                <a:r>
                  <a:rPr lang="fr-FR" sz="2400" b="1" i="1" u="sng" dirty="0">
                    <a:solidFill>
                      <a:schemeClr val="bg1">
                        <a:lumMod val="9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Watt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5201" y="1293065"/>
                <a:ext cx="8946541" cy="4614882"/>
              </a:xfrm>
              <a:blipFill rotWithShape="0">
                <a:blip r:embed="rId3"/>
                <a:stretch>
                  <a:fillRect l="-954" t="-1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/>
          <p:cNvSpPr txBox="1">
            <a:spLocks/>
          </p:cNvSpPr>
          <p:nvPr/>
        </p:nvSpPr>
        <p:spPr>
          <a:xfrm>
            <a:off x="875201" y="387542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Calcul puissance mécanique utile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Calcul capacité de la Batterie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3121" y="2310446"/>
            <a:ext cx="4915351" cy="3960699"/>
          </a:xfrm>
        </p:spPr>
        <p:txBody>
          <a:bodyPr/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Pour ¼  d’heure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	I=2,5A       t=0,25h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D’où 	Q=2,5*0,25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	Q=0,625Ah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Utilisation 70% capacité totale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Capacité Batterie 0,9Ah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348472" y="2310445"/>
            <a:ext cx="5427817" cy="396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fr-FR" sz="28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Pour </a:t>
            </a:r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1 heure 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 marL="0" indent="0">
              <a:buFont typeface="Wingdings 3" charset="2"/>
              <a:buNone/>
            </a:pPr>
            <a:r>
              <a:rPr lang="fr-FR" sz="28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         </a:t>
            </a:r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I=2,5A     t&gt;1h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 marL="0" indent="0">
              <a:buFont typeface="Wingdings 3" charset="2"/>
              <a:buNone/>
            </a:pPr>
            <a:r>
              <a:rPr lang="fr-FR" sz="28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D’où 	</a:t>
            </a:r>
            <a:r>
              <a:rPr lang="fr-FR" sz="2800" dirty="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Q&gt;2,5Ah</a:t>
            </a:r>
            <a:endParaRPr lang="fr-FR" sz="28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 marL="0" indent="0">
              <a:buFont typeface="Wingdings 3" charset="2"/>
              <a:buNone/>
            </a:pPr>
            <a:r>
              <a:rPr lang="fr-FR" sz="28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		</a:t>
            </a:r>
          </a:p>
          <a:p>
            <a:pPr marL="0" indent="0">
              <a:buFont typeface="Wingdings 3" charset="2"/>
              <a:buNone/>
            </a:pPr>
            <a:r>
              <a:rPr lang="fr-FR" sz="28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Capacité Batterie &gt;3,5Ah</a:t>
            </a:r>
          </a:p>
          <a:p>
            <a:pPr marL="0" indent="0">
              <a:buFont typeface="Wingdings 3" charset="2"/>
              <a:buNone/>
            </a:pPr>
            <a:endParaRPr lang="fr-FR" sz="2800" b="1" dirty="0">
              <a:solidFill>
                <a:schemeClr val="bg1">
                  <a:lumMod val="95000"/>
                </a:schemeClr>
              </a:solidFill>
              <a:latin typeface="+mn-lt"/>
            </a:endParaRPr>
          </a:p>
          <a:p>
            <a:pPr marL="0" indent="0">
              <a:buFont typeface="Wingdings 3" charset="2"/>
              <a:buNone/>
            </a:pP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3658267" y="1482291"/>
            <a:ext cx="3637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I= Q/t		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&lt;=&gt;	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</a:rPr>
              <a:t> Q=I*t</a:t>
            </a:r>
          </a:p>
        </p:txBody>
      </p:sp>
    </p:spTree>
    <p:extLst>
      <p:ext uri="{BB962C8B-B14F-4D97-AF65-F5344CB8AC3E}">
        <p14:creationId xmlns:p14="http://schemas.microsoft.com/office/powerpoint/2010/main" val="372281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>
                    <a:lumMod val="95000"/>
                  </a:schemeClr>
                </a:solidFill>
              </a:rPr>
              <a:t>Capsule électret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74" y="2144128"/>
            <a:ext cx="25717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Nouveau dimensionnement Motoréducteurs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53213" y="4743435"/>
            <a:ext cx="5380522" cy="1894615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Vitesse robot/sol : 	</a:t>
            </a:r>
            <a:r>
              <a:rPr lang="fr-FR" sz="1800" dirty="0" err="1" smtClean="0">
                <a:solidFill>
                  <a:schemeClr val="bg1"/>
                </a:solidFill>
              </a:rPr>
              <a:t>Vr</a:t>
            </a:r>
            <a:r>
              <a:rPr lang="fr-FR" sz="1800" dirty="0" smtClean="0">
                <a:solidFill>
                  <a:schemeClr val="bg1"/>
                </a:solidFill>
              </a:rPr>
              <a:t> </a:t>
            </a:r>
            <a:r>
              <a:rPr lang="fr-FR" sz="1800" dirty="0">
                <a:solidFill>
                  <a:schemeClr val="bg1"/>
                </a:solidFill>
              </a:rPr>
              <a:t>= 0.5m/s    	</a:t>
            </a:r>
          </a:p>
          <a:p>
            <a:r>
              <a:rPr lang="fr-FR" sz="1800" dirty="0">
                <a:solidFill>
                  <a:schemeClr val="bg1"/>
                </a:solidFill>
              </a:rPr>
              <a:t>Rayon Roue :		R = 0.03 m      	</a:t>
            </a:r>
          </a:p>
          <a:p>
            <a:r>
              <a:rPr lang="fr-FR" sz="1800" dirty="0">
                <a:solidFill>
                  <a:schemeClr val="bg1"/>
                </a:solidFill>
              </a:rPr>
              <a:t>Masse Robot  :		m = 1,5 Kg</a:t>
            </a:r>
          </a:p>
          <a:p>
            <a:r>
              <a:rPr lang="fr-FR" sz="1800" dirty="0">
                <a:solidFill>
                  <a:schemeClr val="bg1"/>
                </a:solidFill>
              </a:rPr>
              <a:t>Angle max de pente </a:t>
            </a:r>
            <a:r>
              <a:rPr lang="fr-FR" sz="1800" dirty="0" smtClean="0">
                <a:solidFill>
                  <a:schemeClr val="bg1"/>
                </a:solidFill>
              </a:rPr>
              <a:t>:</a:t>
            </a:r>
            <a:r>
              <a:rPr lang="fr-FR" sz="1800" dirty="0">
                <a:solidFill>
                  <a:schemeClr val="bg1"/>
                </a:solidFill>
              </a:rPr>
              <a:t>	θ = 10°</a:t>
            </a:r>
          </a:p>
          <a:p>
            <a:r>
              <a:rPr lang="fr-FR" sz="1800" dirty="0">
                <a:solidFill>
                  <a:schemeClr val="bg1"/>
                </a:solidFill>
              </a:rPr>
              <a:t>Accélération max : 	A = 0.25 m/s</a:t>
            </a:r>
            <a:r>
              <a:rPr lang="fr-FR" sz="1800" baseline="30000" dirty="0">
                <a:solidFill>
                  <a:schemeClr val="bg1"/>
                </a:solidFill>
              </a:rPr>
              <a:t>2</a:t>
            </a:r>
            <a:endParaRPr lang="fr-FR" sz="1800" dirty="0"/>
          </a:p>
        </p:txBody>
      </p:sp>
      <p:sp>
        <p:nvSpPr>
          <p:cNvPr id="4" name="Rectangle 3"/>
          <p:cNvSpPr/>
          <p:nvPr/>
        </p:nvSpPr>
        <p:spPr>
          <a:xfrm>
            <a:off x="700238" y="1503069"/>
            <a:ext cx="66053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Vitesse robot/sol : 		</a:t>
            </a:r>
            <a:r>
              <a:rPr lang="fr-FR" sz="2800" dirty="0" err="1">
                <a:solidFill>
                  <a:schemeClr val="bg1"/>
                </a:solidFill>
              </a:rPr>
              <a:t>Vr</a:t>
            </a:r>
            <a:r>
              <a:rPr lang="fr-FR" sz="2800" dirty="0">
                <a:solidFill>
                  <a:schemeClr val="bg1"/>
                </a:solidFill>
              </a:rPr>
              <a:t> = 1</a:t>
            </a:r>
            <a:r>
              <a:rPr lang="fr-FR" sz="2800" dirty="0" smtClean="0">
                <a:solidFill>
                  <a:schemeClr val="bg1"/>
                </a:solidFill>
              </a:rPr>
              <a:t>m/s    </a:t>
            </a:r>
            <a:r>
              <a:rPr lang="fr-FR" sz="2800" dirty="0">
                <a:solidFill>
                  <a:schemeClr val="bg1"/>
                </a:solidFill>
              </a:rPr>
              <a:t>	</a:t>
            </a:r>
          </a:p>
          <a:p>
            <a:r>
              <a:rPr lang="fr-FR" sz="2800" dirty="0">
                <a:solidFill>
                  <a:schemeClr val="bg1"/>
                </a:solidFill>
              </a:rPr>
              <a:t>Rayon Roue :		</a:t>
            </a:r>
            <a:r>
              <a:rPr lang="fr-FR" sz="2800" dirty="0" smtClean="0">
                <a:solidFill>
                  <a:schemeClr val="bg1"/>
                </a:solidFill>
              </a:rPr>
              <a:t>R </a:t>
            </a:r>
            <a:r>
              <a:rPr lang="fr-FR" sz="2800" dirty="0">
                <a:solidFill>
                  <a:schemeClr val="bg1"/>
                </a:solidFill>
              </a:rPr>
              <a:t>= 0.03 m      	</a:t>
            </a:r>
          </a:p>
          <a:p>
            <a:r>
              <a:rPr lang="fr-FR" sz="2800" dirty="0">
                <a:solidFill>
                  <a:schemeClr val="bg1"/>
                </a:solidFill>
              </a:rPr>
              <a:t>Masse Robot  :		</a:t>
            </a:r>
            <a:r>
              <a:rPr lang="fr-FR" sz="2800" dirty="0" smtClean="0">
                <a:solidFill>
                  <a:schemeClr val="bg1"/>
                </a:solidFill>
              </a:rPr>
              <a:t>m </a:t>
            </a:r>
            <a:r>
              <a:rPr lang="fr-FR" sz="2800" dirty="0">
                <a:solidFill>
                  <a:schemeClr val="bg1"/>
                </a:solidFill>
              </a:rPr>
              <a:t>= 2</a:t>
            </a:r>
            <a:r>
              <a:rPr lang="fr-FR" sz="2800" dirty="0" smtClean="0">
                <a:solidFill>
                  <a:schemeClr val="bg1"/>
                </a:solidFill>
              </a:rPr>
              <a:t>Kg</a:t>
            </a:r>
            <a:endParaRPr lang="fr-FR" sz="2800" dirty="0">
              <a:solidFill>
                <a:schemeClr val="bg1"/>
              </a:solidFill>
            </a:endParaRPr>
          </a:p>
          <a:p>
            <a:r>
              <a:rPr lang="fr-FR" sz="2800" dirty="0">
                <a:solidFill>
                  <a:schemeClr val="bg1"/>
                </a:solidFill>
              </a:rPr>
              <a:t>Angle max de pente : 	</a:t>
            </a:r>
            <a:r>
              <a:rPr lang="fr-FR" sz="2800" dirty="0" smtClean="0">
                <a:solidFill>
                  <a:schemeClr val="bg1"/>
                </a:solidFill>
              </a:rPr>
              <a:t>θ </a:t>
            </a:r>
            <a:r>
              <a:rPr lang="fr-FR" sz="2800" dirty="0">
                <a:solidFill>
                  <a:schemeClr val="bg1"/>
                </a:solidFill>
              </a:rPr>
              <a:t>= 10°</a:t>
            </a:r>
          </a:p>
          <a:p>
            <a:r>
              <a:rPr lang="fr-FR" sz="2800" dirty="0">
                <a:solidFill>
                  <a:schemeClr val="bg1"/>
                </a:solidFill>
              </a:rPr>
              <a:t>Accélération max : 		A = 1</a:t>
            </a:r>
            <a:r>
              <a:rPr lang="fr-FR" sz="2800" dirty="0" smtClean="0">
                <a:solidFill>
                  <a:schemeClr val="bg1"/>
                </a:solidFill>
              </a:rPr>
              <a:t>m/s</a:t>
            </a:r>
            <a:r>
              <a:rPr lang="fr-FR" sz="2800" baseline="30000" dirty="0" smtClean="0">
                <a:solidFill>
                  <a:schemeClr val="bg1"/>
                </a:solidFill>
              </a:rPr>
              <a:t>2</a:t>
            </a:r>
            <a:r>
              <a:rPr lang="fr-FR" sz="2800" dirty="0" smtClean="0">
                <a:solidFill>
                  <a:schemeClr val="bg1"/>
                </a:solidFill>
              </a:rPr>
              <a:t> </a:t>
            </a:r>
            <a:endParaRPr lang="fr-FR" sz="2800" dirty="0"/>
          </a:p>
        </p:txBody>
      </p:sp>
      <p:sp>
        <p:nvSpPr>
          <p:cNvPr id="5" name="Rectangle 4"/>
          <p:cNvSpPr/>
          <p:nvPr/>
        </p:nvSpPr>
        <p:spPr>
          <a:xfrm>
            <a:off x="6823508" y="3229495"/>
            <a:ext cx="30127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Résultats des </a:t>
            </a:r>
            <a:r>
              <a:rPr lang="fr-FR" dirty="0" smtClean="0">
                <a:solidFill>
                  <a:schemeClr val="bg1"/>
                </a:solidFill>
              </a:rPr>
              <a:t> anciens calculs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Nm = 160 tr/min</a:t>
            </a:r>
          </a:p>
          <a:p>
            <a:r>
              <a:rPr lang="fr-FR" dirty="0">
                <a:solidFill>
                  <a:schemeClr val="bg1"/>
                </a:solidFill>
              </a:rPr>
              <a:t>Cm = 44 N.mm</a:t>
            </a:r>
          </a:p>
          <a:p>
            <a:r>
              <a:rPr lang="fr-FR" dirty="0">
                <a:solidFill>
                  <a:schemeClr val="bg1"/>
                </a:solidFill>
              </a:rPr>
              <a:t>Pmu = 0.73  Watts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416" y="3958605"/>
            <a:ext cx="39880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Résultats des </a:t>
            </a:r>
            <a:r>
              <a:rPr lang="fr-FR" sz="2400" dirty="0" smtClean="0">
                <a:solidFill>
                  <a:schemeClr val="bg1"/>
                </a:solidFill>
              </a:rPr>
              <a:t>nouveaux calculs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b="1" dirty="0">
                <a:solidFill>
                  <a:schemeClr val="bg1"/>
                </a:solidFill>
              </a:rPr>
              <a:t>Nm = </a:t>
            </a:r>
            <a:r>
              <a:rPr lang="fr-FR" sz="2400" b="1" dirty="0" smtClean="0">
                <a:solidFill>
                  <a:schemeClr val="bg1"/>
                </a:solidFill>
              </a:rPr>
              <a:t>320 </a:t>
            </a:r>
            <a:r>
              <a:rPr lang="fr-FR" sz="2400" b="1" dirty="0">
                <a:solidFill>
                  <a:schemeClr val="bg1"/>
                </a:solidFill>
              </a:rPr>
              <a:t>tr/min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b="1" dirty="0">
                <a:solidFill>
                  <a:schemeClr val="bg1"/>
                </a:solidFill>
              </a:rPr>
              <a:t>Cm = </a:t>
            </a:r>
            <a:r>
              <a:rPr lang="fr-FR" sz="2400" b="1" dirty="0" smtClean="0">
                <a:solidFill>
                  <a:schemeClr val="bg1"/>
                </a:solidFill>
              </a:rPr>
              <a:t>82 </a:t>
            </a:r>
            <a:r>
              <a:rPr lang="fr-FR" sz="2400" b="1" dirty="0">
                <a:solidFill>
                  <a:schemeClr val="bg1"/>
                </a:solidFill>
              </a:rPr>
              <a:t>N.mm</a:t>
            </a: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b="1" dirty="0">
                <a:solidFill>
                  <a:schemeClr val="bg1"/>
                </a:solidFill>
              </a:rPr>
              <a:t>Pmu = </a:t>
            </a:r>
            <a:r>
              <a:rPr lang="fr-FR" sz="2400" b="1" dirty="0" smtClean="0">
                <a:solidFill>
                  <a:schemeClr val="bg1"/>
                </a:solidFill>
              </a:rPr>
              <a:t> 2,7 Watts</a:t>
            </a:r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7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93520" y="1905000"/>
            <a:ext cx="6385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fr-FR" sz="2800" dirty="0" smtClean="0">
                <a:solidFill>
                  <a:schemeClr val="bg1"/>
                </a:solidFill>
              </a:rPr>
              <a:t> Choix </a:t>
            </a:r>
            <a:r>
              <a:rPr lang="fr-FR" sz="2800" dirty="0">
                <a:solidFill>
                  <a:schemeClr val="bg1"/>
                </a:solidFill>
              </a:rPr>
              <a:t>techniques </a:t>
            </a:r>
            <a:r>
              <a:rPr lang="fr-FR" sz="2800" dirty="0" smtClean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mode de direction </a:t>
            </a:r>
            <a:endParaRPr lang="fr-FR" sz="2400" dirty="0" smtClean="0">
              <a:solidFill>
                <a:schemeClr val="bg1"/>
              </a:solidFill>
            </a:endParaRP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support chenilles </a:t>
            </a:r>
          </a:p>
          <a:p>
            <a:pPr lvl="1"/>
            <a:r>
              <a:rPr lang="fr-FR" sz="2400" dirty="0" smtClean="0">
                <a:solidFill>
                  <a:schemeClr val="bg1"/>
                </a:solidFill>
              </a:rPr>
              <a:t> transmission </a:t>
            </a:r>
            <a:r>
              <a:rPr lang="fr-FR" sz="2400" dirty="0">
                <a:solidFill>
                  <a:schemeClr val="bg1"/>
                </a:solidFill>
              </a:rPr>
              <a:t>du </a:t>
            </a:r>
            <a:r>
              <a:rPr lang="fr-FR" sz="2400" dirty="0" smtClean="0">
                <a:solidFill>
                  <a:schemeClr val="bg1"/>
                </a:solidFill>
              </a:rPr>
              <a:t>mouvement</a:t>
            </a:r>
          </a:p>
          <a:p>
            <a:pPr lvl="1"/>
            <a:endParaRPr lang="fr-FR" sz="2400" dirty="0">
              <a:solidFill>
                <a:schemeClr val="bg1"/>
              </a:solidFill>
            </a:endParaRPr>
          </a:p>
          <a:p>
            <a:pPr marL="228600" indent="-228600">
              <a:buAutoNum type="arabicParenR"/>
            </a:pPr>
            <a:r>
              <a:rPr lang="fr-FR" sz="2800" dirty="0" smtClean="0">
                <a:solidFill>
                  <a:schemeClr val="bg1"/>
                </a:solidFill>
              </a:rPr>
              <a:t> Cohésion </a:t>
            </a:r>
            <a:r>
              <a:rPr lang="fr-FR" sz="2800" dirty="0">
                <a:solidFill>
                  <a:schemeClr val="bg1"/>
                </a:solidFill>
              </a:rPr>
              <a:t>de l’ensemble : </a:t>
            </a:r>
            <a:endParaRPr lang="fr-FR" sz="2800" dirty="0" smtClean="0">
              <a:solidFill>
                <a:schemeClr val="bg1"/>
              </a:solidFill>
            </a:endParaRPr>
          </a:p>
          <a:p>
            <a:r>
              <a:rPr lang="fr-FR" sz="2400" dirty="0" smtClean="0">
                <a:solidFill>
                  <a:schemeClr val="bg1"/>
                </a:solidFill>
              </a:rPr>
              <a:t>	positionnement </a:t>
            </a:r>
            <a:r>
              <a:rPr lang="fr-FR" sz="2400" dirty="0">
                <a:solidFill>
                  <a:schemeClr val="bg1"/>
                </a:solidFill>
              </a:rPr>
              <a:t>des blocs moteurs </a:t>
            </a:r>
            <a:endParaRPr lang="fr-FR" sz="2400" dirty="0" smtClean="0">
              <a:solidFill>
                <a:schemeClr val="bg1"/>
              </a:solidFill>
            </a:endParaRPr>
          </a:p>
          <a:p>
            <a:r>
              <a:rPr lang="fr-FR" sz="2400" dirty="0" smtClean="0">
                <a:solidFill>
                  <a:schemeClr val="bg1"/>
                </a:solidFill>
              </a:rPr>
              <a:t>	 Epaisseur </a:t>
            </a:r>
            <a:r>
              <a:rPr lang="fr-FR" sz="2400" dirty="0">
                <a:solidFill>
                  <a:schemeClr val="bg1"/>
                </a:solidFill>
              </a:rPr>
              <a:t>du </a:t>
            </a:r>
            <a:r>
              <a:rPr lang="fr-FR" sz="2400" dirty="0" smtClean="0">
                <a:solidFill>
                  <a:schemeClr val="bg1"/>
                </a:solidFill>
              </a:rPr>
              <a:t>châssis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800" dirty="0">
                <a:solidFill>
                  <a:schemeClr val="bg1"/>
                </a:solidFill>
              </a:rPr>
              <a:t>3) </a:t>
            </a:r>
            <a:r>
              <a:rPr lang="fr-FR" sz="2800" dirty="0" smtClean="0">
                <a:solidFill>
                  <a:schemeClr val="bg1"/>
                </a:solidFill>
              </a:rPr>
              <a:t>Design </a:t>
            </a:r>
            <a:r>
              <a:rPr lang="fr-FR" sz="2800" dirty="0" smtClean="0">
                <a:solidFill>
                  <a:schemeClr val="bg1"/>
                </a:solidFill>
              </a:rPr>
              <a:t>de la coque 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33890" y="44647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Sommaire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45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Choix techniques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146220" y="1436755"/>
            <a:ext cx="4141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</a:rPr>
              <a:t>1) Le mode de direction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29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70" y="2507726"/>
            <a:ext cx="6439799" cy="4258269"/>
          </a:xfrm>
          <a:prstGeom prst="rect">
            <a:avLst/>
          </a:prstGeom>
        </p:spPr>
      </p:pic>
      <p:sp>
        <p:nvSpPr>
          <p:cNvPr id="30" name="Flèche en arc 29"/>
          <p:cNvSpPr/>
          <p:nvPr/>
        </p:nvSpPr>
        <p:spPr>
          <a:xfrm rot="488171">
            <a:off x="6359439" y="2789624"/>
            <a:ext cx="2931886" cy="3492273"/>
          </a:xfrm>
          <a:prstGeom prst="circularArrow">
            <a:avLst>
              <a:gd name="adj1" fmla="val 4843"/>
              <a:gd name="adj2" fmla="val 1142319"/>
              <a:gd name="adj3" fmla="val 20404595"/>
              <a:gd name="adj4" fmla="val 16412457"/>
              <a:gd name="adj5" fmla="val 60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Flèche en arc 30"/>
          <p:cNvSpPr/>
          <p:nvPr/>
        </p:nvSpPr>
        <p:spPr>
          <a:xfrm rot="10800000">
            <a:off x="2310402" y="2982728"/>
            <a:ext cx="2931886" cy="3492273"/>
          </a:xfrm>
          <a:prstGeom prst="circularArrow">
            <a:avLst>
              <a:gd name="adj1" fmla="val 4843"/>
              <a:gd name="adj2" fmla="val 1142319"/>
              <a:gd name="adj3" fmla="val 20404595"/>
              <a:gd name="adj4" fmla="val 16412457"/>
              <a:gd name="adj5" fmla="val 64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6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4410" y="111192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Choix techniques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146220" y="1436755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2</a:t>
            </a:r>
            <a:r>
              <a:rPr lang="fr-FR" sz="3200" dirty="0" smtClean="0">
                <a:solidFill>
                  <a:schemeClr val="bg1"/>
                </a:solidFill>
              </a:rPr>
              <a:t>) Les supports chenilles</a:t>
            </a: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" t="22913" r="8231" b="23266"/>
          <a:stretch/>
        </p:blipFill>
        <p:spPr>
          <a:xfrm rot="182827">
            <a:off x="2102760" y="2504433"/>
            <a:ext cx="6399562" cy="2901546"/>
          </a:xfrm>
          <a:prstGeom prst="rect">
            <a:avLst/>
          </a:prstGeom>
        </p:spPr>
      </p:pic>
      <p:sp>
        <p:nvSpPr>
          <p:cNvPr id="8" name="ZoneTexte 6"/>
          <p:cNvSpPr txBox="1"/>
          <p:nvPr/>
        </p:nvSpPr>
        <p:spPr>
          <a:xfrm>
            <a:off x="3047917" y="5747657"/>
            <a:ext cx="49023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smtClean="0">
                <a:solidFill>
                  <a:schemeClr val="bg1"/>
                </a:solidFill>
              </a:rPr>
              <a:t>- Prototype réalisé en Mécanos</a:t>
            </a:r>
            <a:endParaRPr lang="fr-FR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8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jpeg"/></Relationships>
</file>

<file path=ppt/theme/theme1.xml><?xml version="1.0" encoding="utf-8"?>
<a:theme xmlns:a="http://schemas.openxmlformats.org/drawingml/2006/main" name="Thème Offic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  <a:fontScheme name="Ion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7000"/>
              <a:hueMod val="88000"/>
              <a:satMod val="130000"/>
              <a:lumMod val="124000"/>
            </a:schemeClr>
          </a:gs>
          <a:gs pos="100000">
            <a:schemeClr val="phClr">
              <a:tint val="96000"/>
              <a:shade val="88000"/>
              <a:hueMod val="108000"/>
              <a:satMod val="164000"/>
              <a:lumMod val="7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9000"/>
              <a:hueMod val="108000"/>
              <a:satMod val="164000"/>
              <a:lumMod val="74000"/>
            </a:schemeClr>
            <a:schemeClr val="phClr">
              <a:tint val="96000"/>
              <a:hueMod val="88000"/>
              <a:satMod val="140000"/>
              <a:lumMod val="132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2973</TotalTime>
  <Words>2844</Words>
  <Application>Microsoft Office PowerPoint</Application>
  <PresentationFormat>Grand écran</PresentationFormat>
  <Paragraphs>662</Paragraphs>
  <Slides>68</Slides>
  <Notes>47</Notes>
  <HiddenSlides>12</HiddenSlides>
  <MMClips>5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8" baseType="lpstr">
      <vt:lpstr>Arial</vt:lpstr>
      <vt:lpstr>Avenir LT Std 35 Light</vt:lpstr>
      <vt:lpstr>Calibri</vt:lpstr>
      <vt:lpstr>Calibri Light</vt:lpstr>
      <vt:lpstr>Cambria Math</vt:lpstr>
      <vt:lpstr>Century Gothic</vt:lpstr>
      <vt:lpstr>Times New Roman</vt:lpstr>
      <vt:lpstr>Wingdings</vt:lpstr>
      <vt:lpstr>Wingdings 3</vt:lpstr>
      <vt:lpstr>Thème Office</vt:lpstr>
      <vt:lpstr>Présentation PowerPoint</vt:lpstr>
      <vt:lpstr>Problématique</vt:lpstr>
      <vt:lpstr>Présentation du Système</vt:lpstr>
      <vt:lpstr>Présentation PowerPoint</vt:lpstr>
      <vt:lpstr>Sommaire</vt:lpstr>
      <vt:lpstr>I- Conception et Réalisation Mécanique / Design   </vt:lpstr>
      <vt:lpstr>Sommaire</vt:lpstr>
      <vt:lpstr>Choix techniques</vt:lpstr>
      <vt:lpstr>Choix techniques</vt:lpstr>
      <vt:lpstr>Choix techniques</vt:lpstr>
      <vt:lpstr>Choix techniques</vt:lpstr>
      <vt:lpstr>Choix techniques</vt:lpstr>
      <vt:lpstr>Présentation PowerPoint</vt:lpstr>
      <vt:lpstr>Cohésion de l’ensemble</vt:lpstr>
      <vt:lpstr>Cohésion de l’ensemble</vt:lpstr>
      <vt:lpstr>Rendu PhotoView après modélisation 3D</vt:lpstr>
      <vt:lpstr>Cohésion de l’ensemble</vt:lpstr>
      <vt:lpstr>Design</vt:lpstr>
      <vt:lpstr>Design</vt:lpstr>
      <vt:lpstr>Design</vt:lpstr>
      <vt:lpstr>Conclusion</vt:lpstr>
      <vt:lpstr>II- Motorisation / Autonomie Energétique                                      / Microphone   </vt:lpstr>
      <vt:lpstr>Motorisation : Cahier des charges</vt:lpstr>
      <vt:lpstr>Hypothèses et résultats de calculs</vt:lpstr>
      <vt:lpstr>Motoréducteurs Choisis : HP 997</vt:lpstr>
      <vt:lpstr>Mesures d’écarts</vt:lpstr>
      <vt:lpstr>Autonomie énergétique</vt:lpstr>
      <vt:lpstr>Choix d’une technologie de batterie </vt:lpstr>
      <vt:lpstr>Base de rechargement</vt:lpstr>
      <vt:lpstr>Détection Sonore</vt:lpstr>
      <vt:lpstr>Réalisation micro et tests</vt:lpstr>
      <vt:lpstr>Conclusion </vt:lpstr>
      <vt:lpstr>III- Conception Électronique / Détection Incendie   </vt:lpstr>
      <vt:lpstr>Présentation PowerPoint</vt:lpstr>
      <vt:lpstr>Définition de la Structure Globale</vt:lpstr>
      <vt:lpstr>Alimentation</vt:lpstr>
      <vt:lpstr>Contrôle des Moteurs</vt:lpstr>
      <vt:lpstr>Servomoteurs – Déplacement Caméra</vt:lpstr>
      <vt:lpstr>Générateur de Signaux PWM</vt:lpstr>
      <vt:lpstr>Bus I2C</vt:lpstr>
      <vt:lpstr>Simulation et Test du Circuit</vt:lpstr>
      <vt:lpstr>Réalisation de la Carte Électronique</vt:lpstr>
      <vt:lpstr>Détection Incendie</vt:lpstr>
      <vt:lpstr>Test Détection Incendie</vt:lpstr>
      <vt:lpstr>Conclusion </vt:lpstr>
      <vt:lpstr>IV- Programmation / Flux Vidéo / Support Caméra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 </vt:lpstr>
      <vt:lpstr>Loi d’ohm thermique</vt:lpstr>
      <vt:lpstr>Fonctionnement moteur à Courant continu</vt:lpstr>
      <vt:lpstr>Calcul vitesse rotation sortie motoréducteur</vt:lpstr>
      <vt:lpstr>Calcul de la force motrice nécessaire au robot</vt:lpstr>
      <vt:lpstr>Calcul du couple moteur</vt:lpstr>
      <vt:lpstr>Calcul capacité de la Batterie</vt:lpstr>
      <vt:lpstr>Capsule électret</vt:lpstr>
      <vt:lpstr>Nouveau dimensionnement Motoréducteurs</vt:lpstr>
    </vt:vector>
  </TitlesOfParts>
  <Company>Privée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Rönisch</dc:creator>
  <cp:lastModifiedBy>Arthur Rönisch</cp:lastModifiedBy>
  <cp:revision>215</cp:revision>
  <dcterms:created xsi:type="dcterms:W3CDTF">2015-04-25T10:36:01Z</dcterms:created>
  <dcterms:modified xsi:type="dcterms:W3CDTF">2015-05-22T13:42:46Z</dcterms:modified>
</cp:coreProperties>
</file>